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9" r:id="rId2"/>
    <p:sldId id="258" r:id="rId3"/>
    <p:sldId id="274" r:id="rId4"/>
    <p:sldId id="278" r:id="rId5"/>
    <p:sldId id="279" r:id="rId6"/>
    <p:sldId id="281" r:id="rId7"/>
    <p:sldId id="280" r:id="rId8"/>
    <p:sldId id="283" r:id="rId9"/>
    <p:sldId id="286" r:id="rId10"/>
    <p:sldId id="287" r:id="rId11"/>
    <p:sldId id="285" r:id="rId12"/>
    <p:sldId id="295" r:id="rId13"/>
    <p:sldId id="288" r:id="rId14"/>
    <p:sldId id="260" r:id="rId15"/>
    <p:sldId id="263" r:id="rId16"/>
    <p:sldId id="266" r:id="rId17"/>
    <p:sldId id="262" r:id="rId18"/>
    <p:sldId id="267" r:id="rId19"/>
    <p:sldId id="264" r:id="rId20"/>
    <p:sldId id="265" r:id="rId21"/>
    <p:sldId id="268" r:id="rId22"/>
    <p:sldId id="269" r:id="rId23"/>
    <p:sldId id="273" r:id="rId24"/>
    <p:sldId id="275" r:id="rId25"/>
    <p:sldId id="270" r:id="rId26"/>
    <p:sldId id="272" r:id="rId27"/>
    <p:sldId id="261" r:id="rId28"/>
    <p:sldId id="276" r:id="rId29"/>
    <p:sldId id="277" r:id="rId30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386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B825-B3F0-47E3-BFA0-0E420C4CC832}" type="datetimeFigureOut">
              <a:rPr lang="es-AR" smtClean="0"/>
              <a:t>13/06/2014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7BD1-195A-4B9B-8044-8B91B05AA92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84891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B825-B3F0-47E3-BFA0-0E420C4CC832}" type="datetimeFigureOut">
              <a:rPr lang="es-AR" smtClean="0"/>
              <a:t>13/06/2014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7BD1-195A-4B9B-8044-8B91B05AA92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04148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B825-B3F0-47E3-BFA0-0E420C4CC832}" type="datetimeFigureOut">
              <a:rPr lang="es-AR" smtClean="0"/>
              <a:t>13/06/2014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7BD1-195A-4B9B-8044-8B91B05AA92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79632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B825-B3F0-47E3-BFA0-0E420C4CC832}" type="datetimeFigureOut">
              <a:rPr lang="es-AR" smtClean="0"/>
              <a:t>13/06/2014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7BD1-195A-4B9B-8044-8B91B05AA92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19721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B825-B3F0-47E3-BFA0-0E420C4CC832}" type="datetimeFigureOut">
              <a:rPr lang="es-AR" smtClean="0"/>
              <a:t>13/06/2014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7BD1-195A-4B9B-8044-8B91B05AA92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86922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B825-B3F0-47E3-BFA0-0E420C4CC832}" type="datetimeFigureOut">
              <a:rPr lang="es-AR" smtClean="0"/>
              <a:t>13/06/2014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7BD1-195A-4B9B-8044-8B91B05AA92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50052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B825-B3F0-47E3-BFA0-0E420C4CC832}" type="datetimeFigureOut">
              <a:rPr lang="es-AR" smtClean="0"/>
              <a:t>13/06/2014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7BD1-195A-4B9B-8044-8B91B05AA92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22558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B825-B3F0-47E3-BFA0-0E420C4CC832}" type="datetimeFigureOut">
              <a:rPr lang="es-AR" smtClean="0"/>
              <a:t>13/06/2014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7BD1-195A-4B9B-8044-8B91B05AA92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59597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B825-B3F0-47E3-BFA0-0E420C4CC832}" type="datetimeFigureOut">
              <a:rPr lang="es-AR" smtClean="0"/>
              <a:t>13/06/2014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7BD1-195A-4B9B-8044-8B91B05AA92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72480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B825-B3F0-47E3-BFA0-0E420C4CC832}" type="datetimeFigureOut">
              <a:rPr lang="es-AR" smtClean="0"/>
              <a:t>13/06/2014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7BD1-195A-4B9B-8044-8B91B05AA92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69025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B825-B3F0-47E3-BFA0-0E420C4CC832}" type="datetimeFigureOut">
              <a:rPr lang="es-AR" smtClean="0"/>
              <a:t>13/06/2014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C7BD1-195A-4B9B-8044-8B91B05AA92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11852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3B825-B3F0-47E3-BFA0-0E420C4CC832}" type="datetimeFigureOut">
              <a:rPr lang="es-AR" smtClean="0"/>
              <a:t>13/06/2014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C7BD1-195A-4B9B-8044-8B91B05AA92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05641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3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750"/>
                    </a14:imgEffect>
                    <a14:imgEffect>
                      <a14:saturation sat="1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91503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0" y="54868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6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Colecta  Diocesana Anual </a:t>
            </a:r>
          </a:p>
          <a:p>
            <a:pPr algn="ctr"/>
            <a:r>
              <a:rPr lang="es-AR" sz="66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Ñemuasâi</a:t>
            </a:r>
            <a:r>
              <a:rPr lang="es-AR" sz="6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</a:t>
            </a:r>
            <a:endParaRPr lang="es-AR" sz="6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499992" y="1895341"/>
            <a:ext cx="367240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2000" b="1" dirty="0" smtClean="0">
                <a:ln w="1905"/>
                <a:solidFill>
                  <a:srgbClr val="0033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1%</a:t>
            </a:r>
            <a:endParaRPr lang="es-AR" sz="22000" b="1" dirty="0">
              <a:ln w="1905"/>
              <a:solidFill>
                <a:srgbClr val="0033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83568" y="5373216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Instituto Robineau, 14 de junio de 2014</a:t>
            </a:r>
          </a:p>
          <a:p>
            <a:r>
              <a:rPr lang="es-AR" sz="28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Arquidiócesis de Corrientes</a:t>
            </a:r>
            <a:r>
              <a:rPr lang="es-AR" sz="28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AR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es-AR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05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25114"/>
            <a:ext cx="91503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439850"/>
          </a:xfrm>
        </p:spPr>
        <p:txBody>
          <a:bodyPr>
            <a:noAutofit/>
          </a:bodyPr>
          <a:lstStyle/>
          <a:p>
            <a:pPr algn="ctr"/>
            <a:r>
              <a:rPr lang="es-AR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Mediante la colecta los cristianos podemos dar testimonio de desprendimiento y solidaridad.</a:t>
            </a:r>
            <a:endParaRPr lang="es-AR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57158" y="1857364"/>
            <a:ext cx="7467600" cy="461658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s-AR" sz="3500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Testimonio de pobreza evangélica.</a:t>
            </a:r>
          </a:p>
          <a:p>
            <a:pPr algn="ctr">
              <a:buNone/>
            </a:pPr>
            <a:endParaRPr lang="es-AR" sz="3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es-AR" sz="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es-AR" dirty="0" smtClean="0"/>
          </a:p>
          <a:p>
            <a:pPr algn="ctr">
              <a:buNone/>
            </a:pPr>
            <a:endParaRPr lang="es-AR" dirty="0" smtClean="0"/>
          </a:p>
          <a:p>
            <a:pPr algn="ctr">
              <a:buNone/>
            </a:pPr>
            <a:endParaRPr lang="es-AR" dirty="0" smtClean="0"/>
          </a:p>
          <a:p>
            <a:pPr algn="ctr">
              <a:buNone/>
            </a:pPr>
            <a:endParaRPr lang="es-AR" dirty="0" smtClean="0"/>
          </a:p>
          <a:p>
            <a:pPr algn="ctr">
              <a:buNone/>
            </a:pPr>
            <a:endParaRPr lang="es-AR" dirty="0" smtClean="0"/>
          </a:p>
          <a:p>
            <a:pPr algn="ctr">
              <a:buNone/>
            </a:pPr>
            <a:endParaRPr lang="es-AR" dirty="0" smtClean="0"/>
          </a:p>
          <a:p>
            <a:pPr algn="ctr">
              <a:buNone/>
            </a:pPr>
            <a:r>
              <a:rPr lang="es-AR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…mostrarle al mundo que lo material no es lo más importante, y que el </a:t>
            </a:r>
            <a:r>
              <a:rPr lang="es-AR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Amor</a:t>
            </a:r>
            <a:r>
              <a:rPr lang="es-AR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concreta en generosidad y solidaridad.</a:t>
            </a:r>
          </a:p>
          <a:p>
            <a:pPr>
              <a:buFont typeface="Arial" pitchFamily="34" charset="0"/>
              <a:buChar char="•"/>
            </a:pPr>
            <a:endParaRPr lang="es-AR" dirty="0"/>
          </a:p>
        </p:txBody>
      </p:sp>
      <p:pic>
        <p:nvPicPr>
          <p:cNvPr id="21505" name="Picture 1" descr="C:\Documents and Settings\Administrador\Escritorio\juanitatxo-n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916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090175" y="2428868"/>
            <a:ext cx="2786081" cy="2643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025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25114"/>
            <a:ext cx="91503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962800"/>
            <a:ext cx="3554413" cy="29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0" y="25114"/>
            <a:ext cx="9144000" cy="6832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…no es un simple deber moral,</a:t>
            </a:r>
          </a:p>
          <a:p>
            <a:r>
              <a:rPr lang="es-AR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el </a:t>
            </a:r>
            <a:r>
              <a:rPr lang="es-AR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signo de Cristo</a:t>
            </a:r>
            <a:r>
              <a:rPr lang="es-AR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que se hizo pobre para</a:t>
            </a:r>
          </a:p>
          <a:p>
            <a:r>
              <a:rPr lang="es-AR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enriquecer a sus hermanos.</a:t>
            </a:r>
          </a:p>
          <a:p>
            <a:endParaRPr lang="es-AR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AR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AR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AR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AR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AR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AR" sz="2800" i="1" dirty="0" smtClean="0">
                <a:solidFill>
                  <a:srgbClr val="800000"/>
                </a:solidFill>
              </a:rPr>
              <a:t>Esta es la diferencia entre </a:t>
            </a:r>
            <a:r>
              <a:rPr lang="es-AR" sz="28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beneficencia, sentimiento humano que nos mueve a ayudar a quien necesita; </a:t>
            </a:r>
            <a:r>
              <a:rPr lang="es-AR" sz="2800" i="1" dirty="0" smtClean="0">
                <a:solidFill>
                  <a:srgbClr val="800000"/>
                </a:solidFill>
              </a:rPr>
              <a:t>y</a:t>
            </a:r>
            <a:r>
              <a:rPr lang="es-AR" sz="28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caridad “sacramento de la presencia de Cristo entre nosotros”.</a:t>
            </a:r>
            <a:endParaRPr lang="es-AR" sz="2800" i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568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25114"/>
            <a:ext cx="91503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39552" y="332656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expresión material de la comunión </a:t>
            </a:r>
            <a:endParaRPr lang="es-AR" sz="4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AR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AR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</a:t>
            </a:r>
            <a:r>
              <a:rPr lang="es-AR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cristianos.</a:t>
            </a:r>
            <a:endParaRPr lang="es-AR" sz="4000" i="1" dirty="0"/>
          </a:p>
        </p:txBody>
      </p:sp>
      <p:pic>
        <p:nvPicPr>
          <p:cNvPr id="6" name="Picture 1" descr="C:\Documents and Settings\Administrador\Escritorio\ur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08" r="98985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312600" y="1671183"/>
            <a:ext cx="2571768" cy="3341993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251520" y="5013176"/>
            <a:ext cx="8640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s-AR" sz="3000" i="1" dirty="0"/>
              <a:t>… es espacio privilegiado que tenemos los cristianos, para expresar como el compromiso de que “</a:t>
            </a:r>
            <a:r>
              <a:rPr lang="es-AR" sz="3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común unión” </a:t>
            </a:r>
            <a:r>
              <a:rPr lang="es-AR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vive también desde lo material.</a:t>
            </a:r>
          </a:p>
        </p:txBody>
      </p:sp>
    </p:spTree>
    <p:extLst>
      <p:ext uri="{BB962C8B-B14F-4D97-AF65-F5344CB8AC3E}">
        <p14:creationId xmlns:p14="http://schemas.microsoft.com/office/powerpoint/2010/main" val="223686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0"/>
            <a:ext cx="91503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043608" y="332656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Mediante la colecta vivimos nuestra corresponsabilidad en la iglesia</a:t>
            </a:r>
            <a:r>
              <a:rPr lang="es-AR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AR" sz="3600" i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539552" y="4725144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000" i="1" dirty="0" smtClean="0">
                <a:solidFill>
                  <a:srgbClr val="800000"/>
                </a:solidFill>
              </a:rPr>
              <a:t>“ </a:t>
            </a:r>
            <a:r>
              <a:rPr lang="es-AR" sz="3000" i="1" dirty="0">
                <a:solidFill>
                  <a:srgbClr val="800000"/>
                </a:solidFill>
              </a:rPr>
              <a:t>Yo soy parte de la Iglesia, y tengo que hacerme cargo de sostenerla con mi aporte, </a:t>
            </a:r>
            <a:r>
              <a:rPr lang="es-AR" sz="3000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 una responsabilidad compartida</a:t>
            </a:r>
            <a:r>
              <a:rPr lang="es-AR" sz="3000" i="1" dirty="0">
                <a:solidFill>
                  <a:srgbClr val="800000"/>
                </a:solidFill>
              </a:rPr>
              <a:t>”.</a:t>
            </a:r>
          </a:p>
          <a:p>
            <a:pPr algn="ctr"/>
            <a:endParaRPr lang="es-AR" dirty="0"/>
          </a:p>
        </p:txBody>
      </p:sp>
      <p:pic>
        <p:nvPicPr>
          <p:cNvPr id="7" name="Picture 2" descr="C:\Documents and Settings\Administrador\Escritorio\fano-ascension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0" b="100000" l="0" r="99111">
                        <a14:backgroundMark x1="18444" y1="21271" x2="22889" y2="24254"/>
                        <a14:backgroundMark x1="22889" y1="24254" x2="30667" y2="22049"/>
                        <a14:backgroundMark x1="39000" y1="19066" x2="39000" y2="14527"/>
                        <a14:backgroundMark x1="39000" y1="14527" x2="43556" y2="11543"/>
                        <a14:backgroundMark x1="43556" y1="11543" x2="46778" y2="14527"/>
                        <a14:backgroundMark x1="46778" y1="14527" x2="49333" y2="1297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727398" y="1532985"/>
            <a:ext cx="3733034" cy="3197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573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25114"/>
            <a:ext cx="91503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707904" y="116632"/>
            <a:ext cx="43924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8800" b="1" i="1" dirty="0" smtClean="0">
                <a:solidFill>
                  <a:schemeClr val="bg2">
                    <a:lumMod val="10000"/>
                  </a:schemeClr>
                </a:solidFill>
              </a:rPr>
              <a:t>¿Qué es una Colecta?</a:t>
            </a:r>
            <a:endParaRPr lang="es-AR" sz="88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627" y="4365104"/>
            <a:ext cx="2255837" cy="21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755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2" y="0"/>
            <a:ext cx="91503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Flecha derecha"/>
          <p:cNvSpPr/>
          <p:nvPr/>
        </p:nvSpPr>
        <p:spPr>
          <a:xfrm>
            <a:off x="251520" y="1081927"/>
            <a:ext cx="936104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4 Flecha derecha"/>
          <p:cNvSpPr/>
          <p:nvPr/>
        </p:nvSpPr>
        <p:spPr>
          <a:xfrm>
            <a:off x="323528" y="2925024"/>
            <a:ext cx="936104" cy="72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Flecha derecha"/>
          <p:cNvSpPr/>
          <p:nvPr/>
        </p:nvSpPr>
        <p:spPr>
          <a:xfrm>
            <a:off x="323528" y="4797232"/>
            <a:ext cx="936104" cy="72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CuadroTexto"/>
          <p:cNvSpPr txBox="1"/>
          <p:nvPr/>
        </p:nvSpPr>
        <p:spPr>
          <a:xfrm>
            <a:off x="1187624" y="1052736"/>
            <a:ext cx="8004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 smtClean="0">
                <a:solidFill>
                  <a:schemeClr val="bg2">
                    <a:lumMod val="10000"/>
                  </a:schemeClr>
                </a:solidFill>
              </a:rPr>
              <a:t>Nacen junto al cristianismo</a:t>
            </a:r>
            <a:r>
              <a:rPr lang="es-AR" sz="4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s-AR" sz="2400" dirty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es-AR" sz="2400" i="1" dirty="0" smtClean="0">
                <a:solidFill>
                  <a:schemeClr val="bg2">
                    <a:lumMod val="10000"/>
                  </a:schemeClr>
                </a:solidFill>
              </a:rPr>
              <a:t>cf. </a:t>
            </a:r>
            <a:r>
              <a:rPr lang="es-AR" sz="2400" i="1" dirty="0" err="1" smtClean="0">
                <a:solidFill>
                  <a:schemeClr val="bg2">
                    <a:lumMod val="10000"/>
                  </a:schemeClr>
                </a:solidFill>
              </a:rPr>
              <a:t>Hch</a:t>
            </a:r>
            <a:r>
              <a:rPr lang="es-AR" sz="2400" i="1" dirty="0" smtClean="0">
                <a:solidFill>
                  <a:schemeClr val="bg2">
                    <a:lumMod val="10000"/>
                  </a:schemeClr>
                </a:solidFill>
              </a:rPr>
              <a:t> 4, 34- 11, 29</a:t>
            </a:r>
            <a:r>
              <a:rPr lang="es-AR" sz="2400" dirty="0" smtClean="0">
                <a:solidFill>
                  <a:schemeClr val="bg2">
                    <a:lumMod val="10000"/>
                  </a:schemeClr>
                </a:solidFill>
              </a:rPr>
              <a:t>)</a:t>
            </a:r>
            <a:endParaRPr lang="es-AR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295636" y="332656"/>
            <a:ext cx="2628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b="1" i="1" dirty="0" smtClean="0"/>
              <a:t>COLECTAS</a:t>
            </a:r>
            <a:endParaRPr lang="es-AR" sz="3600" b="1" i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1259632" y="2364782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 smtClean="0">
                <a:solidFill>
                  <a:schemeClr val="bg2">
                    <a:lumMod val="10000"/>
                  </a:schemeClr>
                </a:solidFill>
              </a:rPr>
              <a:t>Son donaciones que entregan los fieles a pedido de la autoridad eclesiástica. (c 1266)</a:t>
            </a:r>
            <a:endParaRPr lang="es-AR" sz="3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259632" y="4266962"/>
            <a:ext cx="74168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 smtClean="0">
                <a:solidFill>
                  <a:schemeClr val="bg2">
                    <a:lumMod val="10000"/>
                  </a:schemeClr>
                </a:solidFill>
              </a:rPr>
              <a:t>El Derecho Canónico fija normas </a:t>
            </a:r>
          </a:p>
          <a:p>
            <a:r>
              <a:rPr lang="es-AR" sz="3600" dirty="0" smtClean="0">
                <a:solidFill>
                  <a:schemeClr val="bg2">
                    <a:lumMod val="10000"/>
                  </a:schemeClr>
                </a:solidFill>
              </a:rPr>
              <a:t>de carácter universal y  establece  principios generales.</a:t>
            </a:r>
            <a:endParaRPr lang="es-AR" sz="36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381" y="4077751"/>
            <a:ext cx="1743075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934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2" y="0"/>
            <a:ext cx="91503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Flecha derecha"/>
          <p:cNvSpPr/>
          <p:nvPr/>
        </p:nvSpPr>
        <p:spPr>
          <a:xfrm>
            <a:off x="323528" y="1081927"/>
            <a:ext cx="936104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4 Flecha derecha"/>
          <p:cNvSpPr/>
          <p:nvPr/>
        </p:nvSpPr>
        <p:spPr>
          <a:xfrm>
            <a:off x="323528" y="2925024"/>
            <a:ext cx="936104" cy="72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Flecha derecha"/>
          <p:cNvSpPr/>
          <p:nvPr/>
        </p:nvSpPr>
        <p:spPr>
          <a:xfrm>
            <a:off x="323528" y="4797232"/>
            <a:ext cx="936104" cy="72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CuadroTexto"/>
          <p:cNvSpPr txBox="1"/>
          <p:nvPr/>
        </p:nvSpPr>
        <p:spPr>
          <a:xfrm>
            <a:off x="1259632" y="1052736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>
                <a:solidFill>
                  <a:schemeClr val="bg2">
                    <a:lumMod val="10000"/>
                  </a:schemeClr>
                </a:solidFill>
              </a:rPr>
              <a:t>T</a:t>
            </a:r>
            <a:r>
              <a:rPr lang="es-AR" sz="3600" dirty="0" smtClean="0">
                <a:solidFill>
                  <a:schemeClr val="bg2">
                    <a:lumMod val="10000"/>
                  </a:schemeClr>
                </a:solidFill>
              </a:rPr>
              <a:t>ienen el deber de ayudar a la Iglesia en sus necesidades</a:t>
            </a:r>
            <a:r>
              <a:rPr lang="es-AR" sz="24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s-AR" sz="2800" dirty="0" smtClean="0">
                <a:solidFill>
                  <a:schemeClr val="bg2">
                    <a:lumMod val="10000"/>
                  </a:schemeClr>
                </a:solidFill>
              </a:rPr>
              <a:t>.(C.222.1, 1261.2, 1262)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295636" y="332656"/>
            <a:ext cx="2628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b="1" i="1" dirty="0" smtClean="0"/>
              <a:t>LOS FIELES</a:t>
            </a:r>
            <a:endParaRPr lang="es-AR" sz="3600" b="1" i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1259632" y="2732727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>
                <a:solidFill>
                  <a:schemeClr val="bg2">
                    <a:lumMod val="10000"/>
                  </a:schemeClr>
                </a:solidFill>
              </a:rPr>
              <a:t>T</a:t>
            </a:r>
            <a:r>
              <a:rPr lang="es-AR" sz="3600" dirty="0" smtClean="0">
                <a:solidFill>
                  <a:schemeClr val="bg2">
                    <a:lumMod val="10000"/>
                  </a:schemeClr>
                </a:solidFill>
              </a:rPr>
              <a:t>ienen la libertad para aportar bienes temporales. </a:t>
            </a:r>
            <a:r>
              <a:rPr lang="es-AR" sz="2800" dirty="0" smtClean="0">
                <a:solidFill>
                  <a:schemeClr val="bg2">
                    <a:lumMod val="10000"/>
                  </a:schemeClr>
                </a:solidFill>
              </a:rPr>
              <a:t>(C. 1261.1)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49" y="4505200"/>
            <a:ext cx="1530350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1295636" y="4329678"/>
            <a:ext cx="76688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 smtClean="0"/>
              <a:t>La Iglesia puede solicitar los bienes que necesita para fines específicos. </a:t>
            </a:r>
            <a:r>
              <a:rPr lang="es-AR" sz="2400" dirty="0" smtClean="0"/>
              <a:t>(C. 1260)</a:t>
            </a:r>
          </a:p>
          <a:p>
            <a:endParaRPr lang="es-AR" sz="36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77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25114"/>
            <a:ext cx="91503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51520" y="404664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600" b="1" i="1" dirty="0" smtClean="0"/>
              <a:t>¿COLECTA  ES LO MISMO QUE LIMOSNA?</a:t>
            </a:r>
            <a:endParaRPr lang="es-AR" sz="3600" b="1" i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755576" y="1690930"/>
            <a:ext cx="79208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  <a:defRPr/>
            </a:pPr>
            <a:r>
              <a:rPr lang="es-ES" sz="3600" dirty="0" smtClean="0">
                <a:solidFill>
                  <a:schemeClr val="bg2">
                    <a:lumMod val="10000"/>
                  </a:schemeClr>
                </a:solidFill>
                <a:cs typeface="Calibri" pitchFamily="34" charset="0"/>
              </a:rPr>
              <a:t>Limosna </a:t>
            </a:r>
            <a:r>
              <a:rPr lang="es-ES" sz="3600" dirty="0">
                <a:solidFill>
                  <a:schemeClr val="bg2">
                    <a:lumMod val="10000"/>
                  </a:schemeClr>
                </a:solidFill>
                <a:cs typeface="Calibri" pitchFamily="34" charset="0"/>
              </a:rPr>
              <a:t>es la ayuda material que por caridad se da al prójimo necesitado.</a:t>
            </a:r>
          </a:p>
          <a:p>
            <a:pPr marL="457200" indent="-457200">
              <a:defRPr/>
            </a:pPr>
            <a:r>
              <a:rPr lang="es-ES" dirty="0">
                <a:solidFill>
                  <a:schemeClr val="accent3">
                    <a:lumMod val="50000"/>
                  </a:schemeClr>
                </a:solidFill>
                <a:cs typeface="Calibri" pitchFamily="34" charset="0"/>
              </a:rPr>
              <a:t> 	</a:t>
            </a:r>
          </a:p>
          <a:p>
            <a:pPr marL="457200" indent="-457200">
              <a:defRPr/>
            </a:pPr>
            <a:endParaRPr lang="es-ES" sz="3600" dirty="0">
              <a:solidFill>
                <a:schemeClr val="bg2">
                  <a:lumMod val="10000"/>
                </a:schemeClr>
              </a:solidFill>
              <a:cs typeface="Calibri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  <a:defRPr/>
            </a:pPr>
            <a:r>
              <a:rPr lang="es-ES" sz="3600" dirty="0" smtClean="0">
                <a:solidFill>
                  <a:schemeClr val="bg2">
                    <a:lumMod val="10000"/>
                  </a:schemeClr>
                </a:solidFill>
                <a:cs typeface="Calibri" pitchFamily="34" charset="0"/>
              </a:rPr>
              <a:t>Lo </a:t>
            </a:r>
            <a:r>
              <a:rPr lang="es-ES" sz="3600" dirty="0">
                <a:solidFill>
                  <a:schemeClr val="bg2">
                    <a:lumMod val="10000"/>
                  </a:schemeClr>
                </a:solidFill>
                <a:cs typeface="Calibri" pitchFamily="34" charset="0"/>
              </a:rPr>
              <a:t>que damos en Misa los domingos es una ofrenda, algo que entregamos </a:t>
            </a:r>
            <a:r>
              <a:rPr lang="es-ES" sz="3600" dirty="0" smtClean="0">
                <a:solidFill>
                  <a:schemeClr val="bg2">
                    <a:lumMod val="10000"/>
                  </a:schemeClr>
                </a:solidFill>
                <a:cs typeface="Calibri" pitchFamily="34" charset="0"/>
              </a:rPr>
              <a:t>como don </a:t>
            </a:r>
            <a:r>
              <a:rPr lang="es-ES" sz="3600" dirty="0">
                <a:solidFill>
                  <a:schemeClr val="bg2">
                    <a:lumMod val="10000"/>
                  </a:schemeClr>
                </a:solidFill>
                <a:cs typeface="Calibri" pitchFamily="34" charset="0"/>
              </a:rPr>
              <a:t>al Padre.</a:t>
            </a:r>
          </a:p>
          <a:p>
            <a:pPr algn="just"/>
            <a:endParaRPr lang="es-A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656696"/>
            <a:ext cx="1715199" cy="2201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776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25114"/>
            <a:ext cx="91503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75556" y="262389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600" b="1" i="1" dirty="0" smtClean="0">
                <a:solidFill>
                  <a:schemeClr val="bg2">
                    <a:lumMod val="10000"/>
                  </a:schemeClr>
                </a:solidFill>
              </a:rPr>
              <a:t>CLASIFICACIÓN DE LAS COLECTAS</a:t>
            </a:r>
            <a:endParaRPr lang="es-AR" sz="36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75556" y="980728"/>
            <a:ext cx="83889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b="1" i="1" dirty="0"/>
              <a:t>O</a:t>
            </a:r>
            <a:r>
              <a:rPr lang="es-AR" sz="3600" b="1" i="1" dirty="0" smtClean="0"/>
              <a:t>rdinarias</a:t>
            </a:r>
            <a:endParaRPr lang="es-AR" sz="3600" b="1" dirty="0" smtClean="0"/>
          </a:p>
          <a:p>
            <a:r>
              <a:rPr lang="es-AR" sz="3600" dirty="0" smtClean="0"/>
              <a:t>Destinadas al anuncio de la Palabra de Dios, celebración de los sacramentos, obras de caridad y sostenimiento de la parroquia.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4480764"/>
            <a:ext cx="1530350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75556" y="3356992"/>
            <a:ext cx="83889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b="1" i="1" dirty="0" smtClean="0"/>
              <a:t>Extraordinarias o Imperadas</a:t>
            </a:r>
          </a:p>
          <a:p>
            <a:r>
              <a:rPr lang="es-AR" sz="3600" dirty="0" smtClean="0"/>
              <a:t>Destinadas a fines específicos. Cubren iniciativas caritativas y el anuncio  del evangelio. Se realizan en fechas fijadas.   Nadie esta eximido de realizarla y anunciarla a los fieles.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0903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25114"/>
            <a:ext cx="91503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115616" y="404664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600" b="1" i="1" dirty="0" smtClean="0">
                <a:solidFill>
                  <a:schemeClr val="bg2">
                    <a:lumMod val="10000"/>
                  </a:schemeClr>
                </a:solidFill>
              </a:rPr>
              <a:t>COLECTAS IMPERADAS</a:t>
            </a:r>
            <a:endParaRPr lang="es-AR" sz="36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39552" y="1052736"/>
            <a:ext cx="83529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Pontificias: </a:t>
            </a:r>
          </a:p>
          <a:p>
            <a:r>
              <a:rPr lang="es-AR" sz="3200" dirty="0" smtClean="0"/>
              <a:t>Misiones al África, Tierra Santa, Jornada Mundial Misional, Ofrenda Universal de la Iglesia.</a:t>
            </a:r>
            <a:endParaRPr lang="es-AR" sz="3200" dirty="0"/>
          </a:p>
        </p:txBody>
      </p:sp>
      <p:sp>
        <p:nvSpPr>
          <p:cNvPr id="6" name="5 CuadroTexto"/>
          <p:cNvSpPr txBox="1"/>
          <p:nvPr/>
        </p:nvSpPr>
        <p:spPr>
          <a:xfrm>
            <a:off x="539552" y="2924944"/>
            <a:ext cx="820891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Nacionales (CEA):</a:t>
            </a:r>
          </a:p>
          <a:p>
            <a:r>
              <a:rPr lang="es-AR" sz="3200" dirty="0" smtClean="0"/>
              <a:t>Caritas, Más por Menos, Inmigración.</a:t>
            </a:r>
          </a:p>
          <a:p>
            <a:endParaRPr lang="es-AR" dirty="0"/>
          </a:p>
        </p:txBody>
      </p:sp>
      <p:sp>
        <p:nvSpPr>
          <p:cNvPr id="7" name="6 CuadroTexto"/>
          <p:cNvSpPr txBox="1"/>
          <p:nvPr/>
        </p:nvSpPr>
        <p:spPr>
          <a:xfrm>
            <a:off x="539552" y="4340716"/>
            <a:ext cx="82089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Diocesanas: </a:t>
            </a:r>
          </a:p>
          <a:p>
            <a:r>
              <a:rPr lang="es-AR" sz="3200" dirty="0" smtClean="0"/>
              <a:t>Jornada del Buen Pastor, FIDES, Ñemuasâi.</a:t>
            </a:r>
          </a:p>
          <a:p>
            <a:endParaRPr lang="es-AR" sz="32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7" y="4529138"/>
            <a:ext cx="1712913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93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267744" y="-27384"/>
            <a:ext cx="59046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8800" b="1" i="1" dirty="0" smtClean="0">
                <a:solidFill>
                  <a:srgbClr val="003300"/>
                </a:solidFill>
              </a:rPr>
              <a:t>Las </a:t>
            </a:r>
            <a:r>
              <a:rPr lang="es-AR" sz="8800" b="1" i="1" dirty="0">
                <a:solidFill>
                  <a:srgbClr val="003300"/>
                </a:solidFill>
              </a:rPr>
              <a:t>partes de la</a:t>
            </a:r>
            <a:br>
              <a:rPr lang="es-AR" sz="8800" b="1" i="1" dirty="0">
                <a:solidFill>
                  <a:srgbClr val="003300"/>
                </a:solidFill>
              </a:rPr>
            </a:br>
            <a:r>
              <a:rPr lang="es-AR" sz="8800" b="1" i="1" dirty="0">
                <a:solidFill>
                  <a:srgbClr val="003300"/>
                </a:solidFill>
              </a:rPr>
              <a:t> Santa Misa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069" b="96196" l="37742" r="657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80" t="69412" r="33905" b="3783"/>
          <a:stretch/>
        </p:blipFill>
        <p:spPr bwMode="auto">
          <a:xfrm>
            <a:off x="5464432" y="4005064"/>
            <a:ext cx="2851984" cy="219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46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-27384"/>
            <a:ext cx="91503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23528" y="33265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600" b="1" dirty="0" smtClean="0">
                <a:solidFill>
                  <a:srgbClr val="003300"/>
                </a:solidFill>
              </a:rPr>
              <a:t>Colecta Diocesana Anual </a:t>
            </a:r>
            <a:r>
              <a:rPr lang="es-AR" sz="3600" b="1" i="1" dirty="0" smtClean="0">
                <a:solidFill>
                  <a:srgbClr val="800000"/>
                </a:solidFill>
              </a:rPr>
              <a:t>Ñemuasâi</a:t>
            </a:r>
            <a:r>
              <a:rPr lang="es-AR" sz="3600" b="1" dirty="0" smtClean="0">
                <a:solidFill>
                  <a:srgbClr val="003300"/>
                </a:solidFill>
              </a:rPr>
              <a:t> del 1%</a:t>
            </a:r>
            <a:endParaRPr lang="es-AR" sz="3600" b="1" dirty="0">
              <a:solidFill>
                <a:srgbClr val="0033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23528" y="1340768"/>
            <a:ext cx="84969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3600" b="1" i="1" dirty="0" err="1" smtClean="0">
                <a:solidFill>
                  <a:srgbClr val="800000"/>
                </a:solidFill>
              </a:rPr>
              <a:t>Ñe</a:t>
            </a:r>
            <a:r>
              <a:rPr lang="es-AR" sz="3600" b="1" i="1" dirty="0" smtClean="0">
                <a:solidFill>
                  <a:srgbClr val="800000"/>
                </a:solidFill>
              </a:rPr>
              <a:t>:</a:t>
            </a:r>
            <a:r>
              <a:rPr lang="es-AR" sz="3600" dirty="0" smtClean="0"/>
              <a:t> Sufijo nasal. Sustantiva la acción.</a:t>
            </a:r>
          </a:p>
          <a:p>
            <a:pPr algn="r"/>
            <a:endParaRPr lang="es-AR" sz="3600" dirty="0"/>
          </a:p>
          <a:p>
            <a:pPr algn="r"/>
            <a:r>
              <a:rPr lang="es-AR" sz="3600" b="1" i="1" dirty="0" err="1" smtClean="0">
                <a:solidFill>
                  <a:srgbClr val="800000"/>
                </a:solidFill>
              </a:rPr>
              <a:t>Muasâi</a:t>
            </a:r>
            <a:r>
              <a:rPr lang="es-AR" sz="3600" b="1" i="1" dirty="0" smtClean="0">
                <a:solidFill>
                  <a:srgbClr val="800000"/>
                </a:solidFill>
              </a:rPr>
              <a:t>:</a:t>
            </a:r>
            <a:r>
              <a:rPr lang="es-AR" sz="3600" i="1" dirty="0" smtClean="0">
                <a:solidFill>
                  <a:srgbClr val="800000"/>
                </a:solidFill>
              </a:rPr>
              <a:t> </a:t>
            </a:r>
            <a:r>
              <a:rPr lang="es-AR" sz="3600" dirty="0"/>
              <a:t>P</a:t>
            </a:r>
            <a:r>
              <a:rPr lang="es-AR" sz="3600" dirty="0" smtClean="0"/>
              <a:t>alabra guaraní que significa extender, propagar esparcir.</a:t>
            </a:r>
          </a:p>
          <a:p>
            <a:pPr algn="r"/>
            <a:endParaRPr lang="es-AR" sz="3600" dirty="0"/>
          </a:p>
          <a:p>
            <a:pPr algn="r"/>
            <a:r>
              <a:rPr lang="es-AR" sz="3600" dirty="0" smtClean="0"/>
              <a:t>Significa: </a:t>
            </a:r>
            <a:r>
              <a:rPr lang="es-AR" sz="3600" b="1" i="1" dirty="0" smtClean="0">
                <a:solidFill>
                  <a:srgbClr val="800000"/>
                </a:solidFill>
              </a:rPr>
              <a:t>“El esparcir”</a:t>
            </a:r>
            <a:br>
              <a:rPr lang="es-AR" sz="3600" b="1" i="1" dirty="0" smtClean="0">
                <a:solidFill>
                  <a:srgbClr val="800000"/>
                </a:solidFill>
              </a:rPr>
            </a:br>
            <a:r>
              <a:rPr lang="es-AR" sz="3600" dirty="0" smtClean="0"/>
              <a:t>(Diccionario Castellano-Guaraní de </a:t>
            </a:r>
          </a:p>
          <a:p>
            <a:pPr algn="r"/>
            <a:r>
              <a:rPr lang="es-AR" sz="3600" dirty="0" smtClean="0"/>
              <a:t>Antonio </a:t>
            </a:r>
            <a:r>
              <a:rPr lang="es-AR" sz="3600" dirty="0" err="1" smtClean="0"/>
              <a:t>Guash</a:t>
            </a:r>
            <a:r>
              <a:rPr lang="es-AR" sz="3600" dirty="0" smtClean="0"/>
              <a:t> S. J.)</a:t>
            </a:r>
          </a:p>
          <a:p>
            <a:pPr algn="r"/>
            <a:endParaRPr lang="es-AR" sz="3600" dirty="0"/>
          </a:p>
        </p:txBody>
      </p:sp>
    </p:spTree>
    <p:extLst>
      <p:ext uri="{BB962C8B-B14F-4D97-AF65-F5344CB8AC3E}">
        <p14:creationId xmlns:p14="http://schemas.microsoft.com/office/powerpoint/2010/main" val="15625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25114"/>
            <a:ext cx="91503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123728" y="476672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600" b="1" i="1" dirty="0" smtClean="0">
                <a:solidFill>
                  <a:schemeClr val="bg2">
                    <a:lumMod val="10000"/>
                  </a:schemeClr>
                </a:solidFill>
              </a:rPr>
              <a:t>El sembrador que salió a esparcir la semilla. </a:t>
            </a:r>
            <a:r>
              <a:rPr lang="es-AR" sz="2800" b="1" i="1" dirty="0" smtClean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es-AR" sz="2800" b="1" i="1" dirty="0" err="1" smtClean="0">
                <a:solidFill>
                  <a:schemeClr val="bg2">
                    <a:lumMod val="10000"/>
                  </a:schemeClr>
                </a:solidFill>
              </a:rPr>
              <a:t>Lc</a:t>
            </a:r>
            <a:r>
              <a:rPr lang="es-AR" sz="2800" b="1" i="1" dirty="0" smtClean="0">
                <a:solidFill>
                  <a:schemeClr val="bg2">
                    <a:lumMod val="10000"/>
                  </a:schemeClr>
                </a:solidFill>
              </a:rPr>
              <a:t> 8, 4-15)</a:t>
            </a:r>
            <a:endParaRPr lang="es-AR" sz="44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23528" y="2236797"/>
            <a:ext cx="835292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5000" b="1" i="1" dirty="0" smtClean="0">
                <a:solidFill>
                  <a:srgbClr val="800000"/>
                </a:solidFill>
              </a:rPr>
              <a:t>El nombre de esta Colecta </a:t>
            </a:r>
          </a:p>
          <a:p>
            <a:pPr algn="r"/>
            <a:r>
              <a:rPr lang="es-AR" sz="5000" b="1" i="1" dirty="0" smtClean="0">
                <a:solidFill>
                  <a:srgbClr val="800000"/>
                </a:solidFill>
              </a:rPr>
              <a:t>nos invita </a:t>
            </a:r>
          </a:p>
          <a:p>
            <a:pPr algn="r"/>
            <a:r>
              <a:rPr lang="es-AR" sz="5000" b="1" i="1" dirty="0" smtClean="0">
                <a:solidFill>
                  <a:srgbClr val="800000"/>
                </a:solidFill>
              </a:rPr>
              <a:t>a la esperanza de vida </a:t>
            </a:r>
          </a:p>
          <a:p>
            <a:pPr algn="r"/>
            <a:r>
              <a:rPr lang="es-AR" sz="5000" b="1" i="1" dirty="0" smtClean="0">
                <a:solidFill>
                  <a:srgbClr val="800000"/>
                </a:solidFill>
              </a:rPr>
              <a:t>que llevan las semillas esparcidas en la tierra. </a:t>
            </a:r>
          </a:p>
          <a:p>
            <a:endParaRPr lang="es-AR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3797" y="206621"/>
            <a:ext cx="2088232" cy="19634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003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019"/>
            <a:ext cx="91503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755576" y="404664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Expresión de Comunión, </a:t>
            </a:r>
          </a:p>
          <a:p>
            <a:r>
              <a:rPr lang="es-AR" sz="36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Solidaridad y Amor </a:t>
            </a:r>
            <a:r>
              <a:rPr lang="es-AR" sz="36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s-AR" sz="36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raterno.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157" y="4730904"/>
            <a:ext cx="1530350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411761" y="1988840"/>
            <a:ext cx="670207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600" dirty="0" smtClean="0">
                <a:solidFill>
                  <a:srgbClr val="003300"/>
                </a:solidFill>
              </a:rPr>
              <a:t>Esparcir las semillas del compartir en el corazón de los fieles, esperando una respuesta generosa, que corresponda a los dones y talentos que Dios esparce en nosotros, que redunda en beneficios para todos.</a:t>
            </a:r>
            <a:r>
              <a:rPr lang="es-AR" sz="3600" dirty="0" smtClean="0"/>
              <a:t/>
            </a:r>
            <a:br>
              <a:rPr lang="es-AR" sz="3600" dirty="0" smtClean="0"/>
            </a:br>
            <a:endParaRPr lang="es-AR" sz="3600" dirty="0" smtClean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21605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1" y="25114"/>
            <a:ext cx="91503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331640" y="476672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PROPUESTA DEL 1%</a:t>
            </a:r>
            <a:endParaRPr lang="es-AR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51520" y="1123003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i="1" dirty="0" smtClean="0">
                <a:solidFill>
                  <a:schemeClr val="accent2">
                    <a:lumMod val="50000"/>
                  </a:schemeClr>
                </a:solidFill>
              </a:rPr>
              <a:t>“Que cada uno dé conforme a lo que ha resuelto en su corazón, no de mala gana o por la fuerza, porque Dios ama al que da con alegría”  </a:t>
            </a:r>
            <a:r>
              <a:rPr lang="es-AR" sz="2800" b="1" i="1" dirty="0" smtClean="0">
                <a:solidFill>
                  <a:schemeClr val="accent2">
                    <a:lumMod val="50000"/>
                  </a:schemeClr>
                </a:solidFill>
              </a:rPr>
              <a:t>(2 </a:t>
            </a:r>
            <a:r>
              <a:rPr lang="es-AR" sz="2800" b="1" i="1" dirty="0" err="1" smtClean="0">
                <a:solidFill>
                  <a:schemeClr val="accent2">
                    <a:lumMod val="50000"/>
                  </a:schemeClr>
                </a:solidFill>
              </a:rPr>
              <a:t>Cor</a:t>
            </a:r>
            <a:r>
              <a:rPr lang="es-AR" sz="2800" b="1" i="1" dirty="0" smtClean="0">
                <a:solidFill>
                  <a:schemeClr val="accent2">
                    <a:lumMod val="50000"/>
                  </a:schemeClr>
                </a:solidFill>
              </a:rPr>
              <a:t> 9,7)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932426"/>
            <a:ext cx="1584176" cy="2034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51520" y="2924944"/>
            <a:ext cx="864096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¿CUÁL DEBE SER LA MEDIDA DE MI APORTE?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es-ES" sz="3200" b="1" i="1" dirty="0" smtClean="0">
                <a:solidFill>
                  <a:srgbClr val="003300"/>
                </a:solidFill>
                <a:cs typeface="Calibri" pitchFamily="34" charset="0"/>
              </a:rPr>
              <a:t>Teniendo </a:t>
            </a:r>
            <a:r>
              <a:rPr lang="es-ES" sz="3200" b="1" i="1" dirty="0">
                <a:solidFill>
                  <a:srgbClr val="003300"/>
                </a:solidFill>
                <a:cs typeface="Calibri" pitchFamily="34" charset="0"/>
              </a:rPr>
              <a:t>en cuenta mis posibilidades y las necesidades de los demás.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es-ES" sz="3200" b="1" i="1" dirty="0" smtClean="0">
                <a:solidFill>
                  <a:srgbClr val="003300"/>
                </a:solidFill>
                <a:cs typeface="Calibri" pitchFamily="34" charset="0"/>
              </a:rPr>
              <a:t>Descubriendo </a:t>
            </a:r>
            <a:r>
              <a:rPr lang="es-ES" sz="3200" b="1" i="1" dirty="0">
                <a:solidFill>
                  <a:srgbClr val="003300"/>
                </a:solidFill>
                <a:cs typeface="Calibri" pitchFamily="34" charset="0"/>
              </a:rPr>
              <a:t>cada uno nuestra propia medida de dar, viendo lo que Dios nos ha dado y lo que nos pide a cada uno.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1796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25114"/>
            <a:ext cx="91503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11560" y="404664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600" b="1" i="1" dirty="0" smtClean="0"/>
              <a:t>Cualidades de la Colecta</a:t>
            </a:r>
            <a:endParaRPr lang="es-AR" sz="3600" b="1" i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395536" y="1196752"/>
            <a:ext cx="85324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Consciente:</a:t>
            </a:r>
            <a:r>
              <a:rPr lang="es-AR" sz="3200" dirty="0" smtClean="0">
                <a:solidFill>
                  <a:srgbClr val="003300"/>
                </a:solidFill>
              </a:rPr>
              <a:t> tiene que ser el fruto de un compromiso interior.</a:t>
            </a:r>
          </a:p>
          <a:p>
            <a:r>
              <a:rPr lang="es-AR" sz="32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Proporcionada:</a:t>
            </a:r>
            <a:r>
              <a:rPr lang="es-AR" sz="3200" dirty="0" smtClean="0">
                <a:solidFill>
                  <a:srgbClr val="003300"/>
                </a:solidFill>
              </a:rPr>
              <a:t> La medida de la ofrenda está dada por las posibilidades y la conciencia de cada uno. Solamente uno mismo puede saber lo que tiene y lo que puede dar…</a:t>
            </a:r>
          </a:p>
          <a:p>
            <a:r>
              <a:rPr lang="es-AR" sz="32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Constante:</a:t>
            </a:r>
            <a:r>
              <a:rPr lang="es-AR" sz="3200" dirty="0" smtClean="0">
                <a:solidFill>
                  <a:srgbClr val="003300"/>
                </a:solidFill>
              </a:rPr>
              <a:t> Los beneficios que la  Iglesia nos ofrece   (sacramentos, caridad, catequesis…) son constantes. Así como también lo son sus necesidades.</a:t>
            </a:r>
            <a:endParaRPr lang="es-AR" sz="3200" dirty="0">
              <a:solidFill>
                <a:srgbClr val="0033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965036"/>
            <a:ext cx="1493223" cy="1918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018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49" y="25114"/>
            <a:ext cx="91503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4823682"/>
            <a:ext cx="1530350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79512" y="332656"/>
            <a:ext cx="8964488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AR" sz="2000" b="1" i="1" dirty="0"/>
          </a:p>
          <a:p>
            <a:r>
              <a:rPr lang="es-ES" altLang="es-AR" sz="3200" b="1" i="1" dirty="0" smtClean="0">
                <a:solidFill>
                  <a:srgbClr val="003300"/>
                </a:solidFill>
                <a:cs typeface="Calibri" pitchFamily="34" charset="0"/>
              </a:rPr>
              <a:t>Nuestra propuesta en esta colecta diocesana es  sugerirles</a:t>
            </a:r>
            <a:r>
              <a:rPr lang="es-ES" altLang="es-AR" sz="3200" dirty="0" smtClean="0">
                <a:solidFill>
                  <a:srgbClr val="003300"/>
                </a:solidFill>
                <a:cs typeface="Calibri" pitchFamily="34" charset="0"/>
              </a:rPr>
              <a:t>,  a todos los fieles que deseen hacer un compromiso serio y responsable, </a:t>
            </a:r>
            <a:r>
              <a:rPr lang="es-ES" altLang="es-AR" sz="3200" b="1" i="1" dirty="0" smtClean="0">
                <a:solidFill>
                  <a:srgbClr val="003300"/>
                </a:solidFill>
                <a:cs typeface="Calibri" pitchFamily="34" charset="0"/>
              </a:rPr>
              <a:t>un criterio concreto de aporte, </a:t>
            </a:r>
            <a:r>
              <a:rPr lang="es-ES" altLang="es-AR" sz="3200" dirty="0" smtClean="0">
                <a:solidFill>
                  <a:srgbClr val="003300"/>
                </a:solidFill>
                <a:cs typeface="Calibri" pitchFamily="34" charset="0"/>
              </a:rPr>
              <a:t>según sus posibilidades</a:t>
            </a:r>
            <a:r>
              <a:rPr lang="es-ES" altLang="es-AR" sz="3200" b="1" i="1" dirty="0" smtClean="0">
                <a:solidFill>
                  <a:srgbClr val="003300"/>
                </a:solidFill>
                <a:cs typeface="Calibri" pitchFamily="34" charset="0"/>
              </a:rPr>
              <a:t>.</a:t>
            </a:r>
            <a:endParaRPr lang="es-ES" altLang="es-AR" sz="3200" dirty="0" smtClean="0">
              <a:solidFill>
                <a:srgbClr val="003300"/>
              </a:solidFill>
              <a:cs typeface="Calibri" pitchFamily="34" charset="0"/>
            </a:endParaRPr>
          </a:p>
          <a:p>
            <a:r>
              <a:rPr lang="es-ES" altLang="es-AR" sz="3200" dirty="0" smtClean="0">
                <a:cs typeface="Calibri" pitchFamily="34" charset="0"/>
              </a:rPr>
              <a:t> </a:t>
            </a:r>
          </a:p>
          <a:p>
            <a:r>
              <a:rPr lang="es-ES" altLang="es-AR" sz="3200" dirty="0" smtClean="0">
                <a:solidFill>
                  <a:srgbClr val="003300"/>
                </a:solidFill>
                <a:cs typeface="Calibri" pitchFamily="34" charset="0"/>
              </a:rPr>
              <a:t>La Colecta </a:t>
            </a:r>
            <a:r>
              <a:rPr lang="es-ES" altLang="es-AR" sz="3200" dirty="0">
                <a:solidFill>
                  <a:srgbClr val="003300"/>
                </a:solidFill>
                <a:cs typeface="Calibri" pitchFamily="34" charset="0"/>
              </a:rPr>
              <a:t>D</a:t>
            </a:r>
            <a:r>
              <a:rPr lang="es-ES" altLang="es-AR" sz="3200" dirty="0" smtClean="0">
                <a:solidFill>
                  <a:srgbClr val="003300"/>
                </a:solidFill>
                <a:cs typeface="Calibri" pitchFamily="34" charset="0"/>
              </a:rPr>
              <a:t>iocesana </a:t>
            </a:r>
            <a:r>
              <a:rPr lang="es-ES" altLang="es-AR" sz="3200" dirty="0">
                <a:solidFill>
                  <a:srgbClr val="003300"/>
                </a:solidFill>
                <a:cs typeface="Calibri" pitchFamily="34" charset="0"/>
              </a:rPr>
              <a:t>A</a:t>
            </a:r>
            <a:r>
              <a:rPr lang="es-ES" altLang="es-AR" sz="3200" dirty="0" smtClean="0">
                <a:solidFill>
                  <a:srgbClr val="003300"/>
                </a:solidFill>
                <a:cs typeface="Calibri" pitchFamily="34" charset="0"/>
              </a:rPr>
              <a:t>nual </a:t>
            </a:r>
            <a:r>
              <a:rPr lang="es-ES" altLang="es-AR" sz="3200" i="1" dirty="0" smtClean="0">
                <a:solidFill>
                  <a:srgbClr val="003300"/>
                </a:solidFill>
                <a:cs typeface="Calibri" pitchFamily="34" charset="0"/>
              </a:rPr>
              <a:t>Ñemuasâi</a:t>
            </a:r>
            <a:r>
              <a:rPr lang="es-ES" altLang="es-AR" sz="3200" dirty="0" smtClean="0">
                <a:solidFill>
                  <a:srgbClr val="003300"/>
                </a:solidFill>
                <a:cs typeface="Calibri" pitchFamily="34" charset="0"/>
              </a:rPr>
              <a:t>,  propone que </a:t>
            </a:r>
            <a:r>
              <a:rPr lang="es-ES" altLang="es-AR" sz="3200" b="1" i="1" dirty="0" smtClean="0">
                <a:solidFill>
                  <a:srgbClr val="003300"/>
                </a:solidFill>
                <a:cs typeface="Calibri" pitchFamily="34" charset="0"/>
              </a:rPr>
              <a:t>donemos el 1% de nuestros ingresos mensuales</a:t>
            </a:r>
            <a:r>
              <a:rPr lang="es-ES" altLang="es-AR" sz="3200" dirty="0" smtClean="0">
                <a:solidFill>
                  <a:srgbClr val="003300"/>
                </a:solidFill>
                <a:cs typeface="Calibri" pitchFamily="34" charset="0"/>
              </a:rPr>
              <a:t>, como expresión de comunión y solidaridad con la obra evangelizadora de la Iglesia Correntina, </a:t>
            </a:r>
            <a:r>
              <a:rPr lang="es-ES" altLang="es-AR" sz="3200" b="1" i="1" dirty="0" smtClean="0">
                <a:solidFill>
                  <a:srgbClr val="003300"/>
                </a:solidFill>
                <a:cs typeface="Calibri" pitchFamily="34" charset="0"/>
              </a:rPr>
              <a:t>por única vez en el año.</a:t>
            </a:r>
            <a:endParaRPr lang="es-ES" altLang="es-AR" sz="3200" dirty="0" smtClean="0">
              <a:solidFill>
                <a:srgbClr val="003300"/>
              </a:solidFill>
              <a:cs typeface="Calibri" pitchFamily="34" charset="0"/>
            </a:endParaRPr>
          </a:p>
          <a:p>
            <a:r>
              <a:rPr lang="es-ES" altLang="es-AR" sz="3200" dirty="0" smtClean="0">
                <a:cs typeface="Calibri" pitchFamily="34" charset="0"/>
              </a:rPr>
              <a:t> </a:t>
            </a:r>
            <a:endParaRPr lang="es-ES" altLang="es-AR" sz="3200" dirty="0" smtClean="0"/>
          </a:p>
          <a:p>
            <a:endParaRPr lang="es-AR" sz="3200" b="1" i="1" dirty="0"/>
          </a:p>
        </p:txBody>
      </p:sp>
    </p:spTree>
    <p:extLst>
      <p:ext uri="{BB962C8B-B14F-4D97-AF65-F5344CB8AC3E}">
        <p14:creationId xmlns:p14="http://schemas.microsoft.com/office/powerpoint/2010/main" val="301384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114"/>
            <a:ext cx="9180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11560" y="611977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EJEMPLO CONCRETO DE APORTE</a:t>
            </a:r>
            <a:endParaRPr lang="es-AR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267744" y="1829723"/>
            <a:ext cx="64807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 smtClean="0">
                <a:solidFill>
                  <a:srgbClr val="003300"/>
                </a:solidFill>
              </a:rPr>
              <a:t>Si percibo mensualmente </a:t>
            </a:r>
            <a:r>
              <a:rPr lang="es-AR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$3.000</a:t>
            </a:r>
            <a:r>
              <a:rPr lang="es-AR" sz="3600" dirty="0" smtClean="0"/>
              <a:t>, </a:t>
            </a:r>
            <a:r>
              <a:rPr lang="es-AR" sz="3600" dirty="0" smtClean="0">
                <a:solidFill>
                  <a:srgbClr val="003300"/>
                </a:solidFill>
              </a:rPr>
              <a:t>mi ofrenda mensual del</a:t>
            </a:r>
            <a:r>
              <a:rPr lang="es-AR" sz="3600" dirty="0" smtClean="0"/>
              <a:t> </a:t>
            </a:r>
            <a:r>
              <a:rPr lang="es-AR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1 %</a:t>
            </a:r>
            <a:r>
              <a:rPr lang="es-AR" sz="3600" dirty="0" smtClean="0"/>
              <a:t>, </a:t>
            </a:r>
            <a:r>
              <a:rPr lang="es-AR" sz="3600" dirty="0" smtClean="0">
                <a:solidFill>
                  <a:srgbClr val="003300"/>
                </a:solidFill>
              </a:rPr>
              <a:t>debería ser de </a:t>
            </a:r>
            <a:r>
              <a:rPr lang="es-AR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$30</a:t>
            </a:r>
            <a:r>
              <a:rPr lang="es-AR" sz="3600" dirty="0" smtClean="0"/>
              <a:t>.</a:t>
            </a:r>
          </a:p>
          <a:p>
            <a:endParaRPr lang="es-AR" dirty="0"/>
          </a:p>
        </p:txBody>
      </p:sp>
      <p:sp>
        <p:nvSpPr>
          <p:cNvPr id="7" name="6 CuadroTexto"/>
          <p:cNvSpPr txBox="1"/>
          <p:nvPr/>
        </p:nvSpPr>
        <p:spPr>
          <a:xfrm>
            <a:off x="2267744" y="4050938"/>
            <a:ext cx="6480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 smtClean="0">
                <a:solidFill>
                  <a:srgbClr val="003300"/>
                </a:solidFill>
              </a:rPr>
              <a:t>Si percibo mensualmente </a:t>
            </a:r>
            <a:r>
              <a:rPr lang="es-AR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$4.000</a:t>
            </a:r>
            <a:r>
              <a:rPr lang="es-AR" sz="3600" dirty="0" smtClean="0"/>
              <a:t>, </a:t>
            </a:r>
            <a:r>
              <a:rPr lang="es-AR" sz="3600" dirty="0" smtClean="0">
                <a:solidFill>
                  <a:srgbClr val="003300"/>
                </a:solidFill>
              </a:rPr>
              <a:t>mi ofrenda mensual del </a:t>
            </a:r>
            <a:r>
              <a:rPr lang="es-AR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1 %</a:t>
            </a:r>
            <a:r>
              <a:rPr lang="es-AR" sz="3600" dirty="0" smtClean="0"/>
              <a:t>, </a:t>
            </a:r>
            <a:r>
              <a:rPr lang="es-AR" sz="3600" dirty="0" smtClean="0">
                <a:solidFill>
                  <a:srgbClr val="003300"/>
                </a:solidFill>
              </a:rPr>
              <a:t>debería ser de </a:t>
            </a:r>
            <a:r>
              <a:rPr lang="es-AR" sz="36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$40</a:t>
            </a:r>
            <a:r>
              <a:rPr lang="es-AR" sz="3600" dirty="0" smtClean="0"/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163" y="4793232"/>
            <a:ext cx="1530350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770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3555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25114"/>
            <a:ext cx="91503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" y="4763"/>
            <a:ext cx="73771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642" y="4941168"/>
            <a:ext cx="1464577" cy="1881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43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25114"/>
            <a:ext cx="91503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23528" y="688042"/>
            <a:ext cx="8496944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3200" b="1" dirty="0" smtClean="0">
                <a:solidFill>
                  <a:srgbClr val="003300"/>
                </a:solidFill>
              </a:rPr>
              <a:t>¿</a:t>
            </a:r>
            <a:r>
              <a:rPr lang="es-ES" sz="3200" b="1" dirty="0">
                <a:solidFill>
                  <a:srgbClr val="003300"/>
                </a:solidFill>
              </a:rPr>
              <a:t>Cuál es la finalidad de la nueva Colecta del 1%?</a:t>
            </a:r>
            <a:endParaRPr lang="es-AR" sz="3200" dirty="0">
              <a:solidFill>
                <a:srgbClr val="003300"/>
              </a:solidFill>
            </a:endParaRPr>
          </a:p>
          <a:p>
            <a:pPr algn="just">
              <a:defRPr/>
            </a:pPr>
            <a:r>
              <a:rPr lang="es-ES" sz="3000" dirty="0">
                <a:solidFill>
                  <a:srgbClr val="003300"/>
                </a:solidFill>
              </a:rPr>
              <a:t> Nuestros Pastores en </a:t>
            </a:r>
            <a:r>
              <a:rPr lang="es-ES" sz="3000" i="1" dirty="0">
                <a:solidFill>
                  <a:srgbClr val="003300"/>
                </a:solidFill>
              </a:rPr>
              <a:t>Aparecida </a:t>
            </a:r>
            <a:r>
              <a:rPr lang="es-ES" sz="3000" dirty="0">
                <a:solidFill>
                  <a:srgbClr val="003300"/>
                </a:solidFill>
              </a:rPr>
              <a:t>nos recuerdan: “la formación es un proceso integral, permanente y dinámico, de acuerdo con el desarrollo de las personas y al servicio que están llamadas a prestar” (n. 279</a:t>
            </a:r>
            <a:r>
              <a:rPr lang="es-ES" dirty="0" smtClean="0">
                <a:solidFill>
                  <a:srgbClr val="003300"/>
                </a:solidFill>
              </a:rPr>
              <a:t>)…</a:t>
            </a:r>
          </a:p>
          <a:p>
            <a:pPr algn="just">
              <a:defRPr/>
            </a:pPr>
            <a:endParaRPr lang="es-ES" b="1" dirty="0" smtClean="0">
              <a:solidFill>
                <a:srgbClr val="003300"/>
              </a:solidFill>
            </a:endParaRPr>
          </a:p>
          <a:p>
            <a:pPr algn="just">
              <a:defRPr/>
            </a:pPr>
            <a:r>
              <a:rPr lang="es-ES" sz="3200" b="1" dirty="0" smtClean="0">
                <a:solidFill>
                  <a:srgbClr val="003300"/>
                </a:solidFill>
              </a:rPr>
              <a:t>¿</a:t>
            </a:r>
            <a:r>
              <a:rPr lang="es-ES" sz="3200" b="1" dirty="0">
                <a:solidFill>
                  <a:srgbClr val="003300"/>
                </a:solidFill>
              </a:rPr>
              <a:t>De qué forma se distribuirán los fondos?</a:t>
            </a:r>
            <a:endParaRPr lang="es-AR" sz="3200" dirty="0">
              <a:solidFill>
                <a:srgbClr val="003300"/>
              </a:solidFill>
            </a:endParaRPr>
          </a:p>
          <a:p>
            <a:pPr algn="just">
              <a:defRPr/>
            </a:pPr>
            <a:r>
              <a:rPr lang="es-ES" sz="3000" b="1" dirty="0">
                <a:solidFill>
                  <a:srgbClr val="003300"/>
                </a:solidFill>
              </a:rPr>
              <a:t> </a:t>
            </a:r>
            <a:r>
              <a:rPr lang="es-ES" sz="3000" dirty="0">
                <a:solidFill>
                  <a:srgbClr val="003300"/>
                </a:solidFill>
              </a:rPr>
              <a:t>El 30% de lo recaudado para la  parroquia, con preferencia para la formación </a:t>
            </a:r>
            <a:r>
              <a:rPr lang="es-ES" sz="3000" dirty="0" smtClean="0">
                <a:solidFill>
                  <a:srgbClr val="003300"/>
                </a:solidFill>
              </a:rPr>
              <a:t>de </a:t>
            </a:r>
            <a:r>
              <a:rPr lang="es-ES" sz="3000" dirty="0">
                <a:solidFill>
                  <a:srgbClr val="003300"/>
                </a:solidFill>
              </a:rPr>
              <a:t>agentes de pastoral.</a:t>
            </a:r>
            <a:endParaRPr lang="es-AR" sz="3000" dirty="0">
              <a:solidFill>
                <a:srgbClr val="003300"/>
              </a:solidFill>
            </a:endParaRPr>
          </a:p>
          <a:p>
            <a:pPr algn="just">
              <a:defRPr/>
            </a:pPr>
            <a:r>
              <a:rPr lang="es-ES" sz="3000" dirty="0">
                <a:solidFill>
                  <a:srgbClr val="003300"/>
                </a:solidFill>
              </a:rPr>
              <a:t>El 70% restante  al arzobispado, donde una mitad se destinará a la formación de agentes de pastoral, y la otra </a:t>
            </a:r>
            <a:r>
              <a:rPr lang="es-ES" sz="3000" dirty="0" smtClean="0">
                <a:solidFill>
                  <a:srgbClr val="003300"/>
                </a:solidFill>
              </a:rPr>
              <a:t>mitad a los gastos de los </a:t>
            </a:r>
            <a:r>
              <a:rPr lang="es-ES" sz="3000" dirty="0">
                <a:solidFill>
                  <a:srgbClr val="003300"/>
                </a:solidFill>
              </a:rPr>
              <a:t>eventos diocesanos</a:t>
            </a:r>
            <a:r>
              <a:rPr lang="es-ES" sz="3000" dirty="0" smtClean="0">
                <a:solidFill>
                  <a:srgbClr val="003300"/>
                </a:solidFill>
              </a:rPr>
              <a:t>.</a:t>
            </a:r>
            <a:endParaRPr lang="es-AR" sz="30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50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25114"/>
            <a:ext cx="91503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07504" y="404664"/>
            <a:ext cx="885698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sz="5200" b="1" i="1" dirty="0" smtClean="0">
                <a:solidFill>
                  <a:srgbClr val="800000"/>
                </a:solidFill>
              </a:rPr>
              <a:t>“Trabajemos hoy con la Pasión </a:t>
            </a:r>
          </a:p>
          <a:p>
            <a:pPr algn="r"/>
            <a:r>
              <a:rPr lang="es-AR" sz="5200" b="1" i="1" dirty="0" smtClean="0">
                <a:solidFill>
                  <a:srgbClr val="800000"/>
                </a:solidFill>
              </a:rPr>
              <a:t>del Cura Brochero”.</a:t>
            </a:r>
            <a:endParaRPr lang="es-AR" sz="5200" b="1" i="1" dirty="0">
              <a:solidFill>
                <a:srgbClr val="800000"/>
              </a:solidFill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2866" r="50000">
                        <a14:foregroundMark x1="15924" y1="78882" x2="11465" y2="99379"/>
                        <a14:foregroundMark x1="16561" y1="76398" x2="15287" y2="99379"/>
                        <a14:backgroundMark x1="16879" y1="79503" x2="12102" y2="981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322198" y="2097435"/>
            <a:ext cx="4642290" cy="476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115616" y="5301208"/>
            <a:ext cx="41764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smtClean="0">
                <a:solidFill>
                  <a:srgbClr val="003300"/>
                </a:solidFill>
              </a:rPr>
              <a:t>Colecta Diocesana Anual </a:t>
            </a:r>
            <a:r>
              <a:rPr lang="es-AR" sz="3200" b="1" i="1" dirty="0" smtClean="0">
                <a:solidFill>
                  <a:srgbClr val="C00000"/>
                </a:solidFill>
              </a:rPr>
              <a:t>Ñemuasâi</a:t>
            </a:r>
            <a:r>
              <a:rPr lang="es-AR" sz="3200" b="1" dirty="0" smtClean="0">
                <a:solidFill>
                  <a:srgbClr val="003300"/>
                </a:solidFill>
              </a:rPr>
              <a:t> del 1%</a:t>
            </a:r>
            <a:endParaRPr lang="es-AR" sz="3200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52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25114"/>
            <a:ext cx="91503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907704" y="836712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+mj-lt"/>
              <a:buAutoNum type="romanUcPeriod"/>
            </a:pPr>
            <a:r>
              <a:rPr lang="es-AR" sz="4000" b="1" i="1" dirty="0">
                <a:solidFill>
                  <a:srgbClr val="003300"/>
                </a:solidFill>
              </a:rPr>
              <a:t>Ritos Iniciales.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203848" y="1844824"/>
            <a:ext cx="446449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AR" sz="3200" i="1" dirty="0" smtClean="0">
                <a:solidFill>
                  <a:srgbClr val="003300"/>
                </a:solidFill>
              </a:rPr>
              <a:t>Procesión.</a:t>
            </a:r>
          </a:p>
          <a:p>
            <a:pPr marL="342900" indent="-342900">
              <a:buFont typeface="+mj-lt"/>
              <a:buAutoNum type="arabicPeriod"/>
            </a:pPr>
            <a:r>
              <a:rPr lang="es-AR" sz="3200" i="1" dirty="0" smtClean="0">
                <a:solidFill>
                  <a:srgbClr val="003300"/>
                </a:solidFill>
              </a:rPr>
              <a:t>Canto </a:t>
            </a:r>
            <a:r>
              <a:rPr lang="es-AR" sz="3200" i="1" dirty="0">
                <a:solidFill>
                  <a:srgbClr val="003300"/>
                </a:solidFill>
              </a:rPr>
              <a:t>de </a:t>
            </a:r>
            <a:r>
              <a:rPr lang="es-AR" sz="3200" i="1" dirty="0" smtClean="0">
                <a:solidFill>
                  <a:srgbClr val="003300"/>
                </a:solidFill>
              </a:rPr>
              <a:t>Entrada.</a:t>
            </a:r>
          </a:p>
          <a:p>
            <a:pPr marL="342900" indent="-342900">
              <a:buFont typeface="+mj-lt"/>
              <a:buAutoNum type="arabicPeriod"/>
            </a:pPr>
            <a:r>
              <a:rPr lang="es-AR" sz="3200" i="1" dirty="0" smtClean="0">
                <a:solidFill>
                  <a:srgbClr val="003300"/>
                </a:solidFill>
              </a:rPr>
              <a:t>Saludo.</a:t>
            </a:r>
          </a:p>
          <a:p>
            <a:pPr marL="342900" indent="-342900">
              <a:buFont typeface="+mj-lt"/>
              <a:buAutoNum type="arabicPeriod"/>
            </a:pPr>
            <a:r>
              <a:rPr lang="es-AR" sz="3200" i="1" dirty="0" smtClean="0">
                <a:solidFill>
                  <a:srgbClr val="003300"/>
                </a:solidFill>
              </a:rPr>
              <a:t>Acto Penitencial.</a:t>
            </a:r>
          </a:p>
          <a:p>
            <a:pPr marL="342900" indent="-342900">
              <a:buFont typeface="+mj-lt"/>
              <a:buAutoNum type="arabicPeriod"/>
            </a:pPr>
            <a:r>
              <a:rPr lang="es-AR" sz="3200" i="1" dirty="0" smtClean="0">
                <a:solidFill>
                  <a:srgbClr val="003300"/>
                </a:solidFill>
              </a:rPr>
              <a:t>Gloria.</a:t>
            </a:r>
          </a:p>
          <a:p>
            <a:pPr marL="342900" indent="-342900">
              <a:buFont typeface="+mj-lt"/>
              <a:buAutoNum type="arabicPeriod"/>
            </a:pPr>
            <a:r>
              <a:rPr lang="es-AR" sz="3200" i="1" dirty="0" smtClean="0">
                <a:solidFill>
                  <a:srgbClr val="003300"/>
                </a:solidFill>
              </a:rPr>
              <a:t>Oración Colecta.</a:t>
            </a:r>
            <a:endParaRPr lang="es-AR" sz="3200" i="1" dirty="0">
              <a:solidFill>
                <a:srgbClr val="003300"/>
              </a:solidFill>
            </a:endParaRPr>
          </a:p>
          <a:p>
            <a:endParaRPr lang="es-AR" dirty="0"/>
          </a:p>
          <a:p>
            <a:endParaRPr lang="es-A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568" y="3068959"/>
            <a:ext cx="2524125" cy="333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966" b="45561" l="3548" r="212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6" t="7256" r="76570" b="55147"/>
          <a:stretch/>
        </p:blipFill>
        <p:spPr bwMode="auto">
          <a:xfrm>
            <a:off x="6372200" y="3861048"/>
            <a:ext cx="2520280" cy="266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12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4" y="0"/>
            <a:ext cx="91503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339752" y="836712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b="1" i="1" dirty="0">
                <a:solidFill>
                  <a:srgbClr val="003300"/>
                </a:solidFill>
              </a:rPr>
              <a:t>ll. Liturgia de la Palabra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275856" y="1844824"/>
            <a:ext cx="453650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AR" sz="3200" i="1" dirty="0">
                <a:solidFill>
                  <a:srgbClr val="003300"/>
                </a:solidFill>
              </a:rPr>
              <a:t>Primera Lectura</a:t>
            </a:r>
          </a:p>
          <a:p>
            <a:pPr marL="342900" indent="-342900">
              <a:buFont typeface="+mj-lt"/>
              <a:buAutoNum type="arabicPeriod"/>
            </a:pPr>
            <a:r>
              <a:rPr lang="es-AR" sz="3200" i="1" dirty="0">
                <a:solidFill>
                  <a:srgbClr val="003300"/>
                </a:solidFill>
              </a:rPr>
              <a:t>Salmo</a:t>
            </a:r>
          </a:p>
          <a:p>
            <a:pPr marL="342900" indent="-342900">
              <a:buFont typeface="+mj-lt"/>
              <a:buAutoNum type="arabicPeriod"/>
            </a:pPr>
            <a:r>
              <a:rPr lang="es-AR" sz="3200" i="1" dirty="0">
                <a:solidFill>
                  <a:srgbClr val="003300"/>
                </a:solidFill>
              </a:rPr>
              <a:t>Segunda Lectura</a:t>
            </a:r>
          </a:p>
          <a:p>
            <a:pPr marL="342900" indent="-342900">
              <a:buFont typeface="+mj-lt"/>
              <a:buAutoNum type="arabicPeriod"/>
            </a:pPr>
            <a:r>
              <a:rPr lang="es-AR" sz="3200" i="1" dirty="0">
                <a:solidFill>
                  <a:srgbClr val="003300"/>
                </a:solidFill>
              </a:rPr>
              <a:t>Evangelio</a:t>
            </a:r>
          </a:p>
          <a:p>
            <a:pPr marL="342900" indent="-342900">
              <a:buFont typeface="+mj-lt"/>
              <a:buAutoNum type="arabicPeriod"/>
            </a:pPr>
            <a:r>
              <a:rPr lang="es-AR" sz="3200" i="1" dirty="0">
                <a:solidFill>
                  <a:srgbClr val="003300"/>
                </a:solidFill>
              </a:rPr>
              <a:t>Homilía</a:t>
            </a:r>
          </a:p>
          <a:p>
            <a:pPr marL="342900" indent="-342900">
              <a:buFont typeface="+mj-lt"/>
              <a:buAutoNum type="arabicPeriod"/>
            </a:pPr>
            <a:r>
              <a:rPr lang="es-AR" sz="3200" i="1" dirty="0">
                <a:solidFill>
                  <a:srgbClr val="003300"/>
                </a:solidFill>
              </a:rPr>
              <a:t>Credo</a:t>
            </a:r>
          </a:p>
          <a:p>
            <a:pPr marL="342900" indent="-342900">
              <a:buFont typeface="+mj-lt"/>
              <a:buAutoNum type="arabicPeriod"/>
            </a:pPr>
            <a:r>
              <a:rPr lang="es-AR" sz="3200" i="1" dirty="0">
                <a:solidFill>
                  <a:srgbClr val="003300"/>
                </a:solidFill>
              </a:rPr>
              <a:t>Oración Universal</a:t>
            </a:r>
          </a:p>
          <a:p>
            <a:pPr marL="342900" indent="-342900">
              <a:buFont typeface="+mj-lt"/>
              <a:buAutoNum type="arabicPeriod"/>
            </a:pPr>
            <a:endParaRPr lang="es-AR" dirty="0"/>
          </a:p>
          <a:p>
            <a:pPr marL="342900" indent="-342900">
              <a:buFont typeface="+mj-lt"/>
              <a:buAutoNum type="arabicPeriod"/>
            </a:pPr>
            <a:endParaRPr lang="es-AR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4665" y="3157487"/>
            <a:ext cx="2068066" cy="264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005" b="94256" l="19194" r="314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25" t="51819" r="66995" b="6005"/>
          <a:stretch/>
        </p:blipFill>
        <p:spPr bwMode="auto">
          <a:xfrm>
            <a:off x="6909991" y="3429000"/>
            <a:ext cx="1804738" cy="307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4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25114"/>
            <a:ext cx="91503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979712" y="476672"/>
            <a:ext cx="5976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b="1" i="1" dirty="0" err="1" smtClean="0">
                <a:solidFill>
                  <a:srgbClr val="003300"/>
                </a:solidFill>
              </a:rPr>
              <a:t>lll</a:t>
            </a:r>
            <a:r>
              <a:rPr lang="es-AR" sz="4000" b="1" i="1" dirty="0">
                <a:solidFill>
                  <a:srgbClr val="003300"/>
                </a:solidFill>
              </a:rPr>
              <a:t>. Liturgia de la Eucaristía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627784" y="1484784"/>
            <a:ext cx="619268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AR" sz="3200" dirty="0">
                <a:solidFill>
                  <a:srgbClr val="003300"/>
                </a:solidFill>
              </a:rPr>
              <a:t>Presentación de dones </a:t>
            </a:r>
            <a:r>
              <a:rPr lang="es-AR" sz="3200" dirty="0" smtClean="0">
                <a:solidFill>
                  <a:srgbClr val="003300"/>
                </a:solidFill>
              </a:rPr>
              <a:t>– colecta.</a:t>
            </a:r>
            <a:endParaRPr lang="es-AR" sz="3200" dirty="0">
              <a:solidFill>
                <a:srgbClr val="0033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AR" sz="3200" dirty="0">
                <a:solidFill>
                  <a:srgbClr val="003300"/>
                </a:solidFill>
              </a:rPr>
              <a:t>Plegaria </a:t>
            </a:r>
            <a:r>
              <a:rPr lang="es-AR" sz="3200" dirty="0" smtClean="0">
                <a:solidFill>
                  <a:srgbClr val="003300"/>
                </a:solidFill>
              </a:rPr>
              <a:t>Eucarística.</a:t>
            </a:r>
            <a:endParaRPr lang="es-AR" sz="3200" dirty="0">
              <a:solidFill>
                <a:srgbClr val="0033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AR" sz="3200" dirty="0">
                <a:solidFill>
                  <a:srgbClr val="003300"/>
                </a:solidFill>
              </a:rPr>
              <a:t>Rito de </a:t>
            </a:r>
            <a:r>
              <a:rPr lang="es-AR" sz="3200" dirty="0" smtClean="0">
                <a:solidFill>
                  <a:srgbClr val="003300"/>
                </a:solidFill>
              </a:rPr>
              <a:t>Comunión.</a:t>
            </a:r>
            <a:endParaRPr lang="es-AR" sz="3200" dirty="0">
              <a:solidFill>
                <a:srgbClr val="0033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s-A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38" b="96124" l="2051" r="97436">
                        <a14:foregroundMark x1="71795" y1="27907" x2="71795" y2="255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568" y="3314875"/>
            <a:ext cx="2522006" cy="333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1" b="33230" l="67250" r="82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408" t="2093" r="17753" b="67207"/>
          <a:stretch/>
        </p:blipFill>
        <p:spPr bwMode="auto">
          <a:xfrm>
            <a:off x="6300192" y="3095683"/>
            <a:ext cx="2016224" cy="3357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478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25114"/>
            <a:ext cx="91503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763688" y="1052736"/>
            <a:ext cx="45363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4000" b="1" i="1" dirty="0"/>
              <a:t>IV. Bendición y Envío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20" b="98344" l="4901" r="484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427786" y="2026206"/>
            <a:ext cx="3744416" cy="4790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94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25114"/>
            <a:ext cx="91503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448194" y="836712"/>
            <a:ext cx="73722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4000" b="1" i="1" dirty="0">
                <a:solidFill>
                  <a:srgbClr val="003300"/>
                </a:solidFill>
              </a:rPr>
              <a:t>Presentación de dones – </a:t>
            </a:r>
            <a:r>
              <a:rPr lang="es-AR" sz="4000" b="1" i="1" dirty="0" smtClean="0">
                <a:solidFill>
                  <a:srgbClr val="003300"/>
                </a:solidFill>
              </a:rPr>
              <a:t>colecta</a:t>
            </a:r>
            <a:endParaRPr lang="es-AR" sz="4000" b="1" i="1" dirty="0">
              <a:solidFill>
                <a:srgbClr val="0033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771800" y="1916832"/>
            <a:ext cx="56886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3200" i="1" dirty="0">
                <a:solidFill>
                  <a:srgbClr val="003300"/>
                </a:solidFill>
              </a:rPr>
              <a:t>Origen.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3200" i="1" dirty="0">
                <a:solidFill>
                  <a:srgbClr val="003300"/>
                </a:solidFill>
              </a:rPr>
              <a:t>No es solo dar de lo mío, sino darme a mi mismo.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3200" i="1" dirty="0">
                <a:solidFill>
                  <a:srgbClr val="003300"/>
                </a:solidFill>
              </a:rPr>
              <a:t>Testimonio de desprendimiento y solidaridad.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3200" i="1" dirty="0">
                <a:solidFill>
                  <a:srgbClr val="003300"/>
                </a:solidFill>
              </a:rPr>
              <a:t>Expresión material de la Comunión.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sz="3200" i="1" dirty="0">
                <a:solidFill>
                  <a:srgbClr val="003300"/>
                </a:solidFill>
              </a:rPr>
              <a:t>Vivimos nuestra corresponsabilidad.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2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357570"/>
            <a:ext cx="2075602" cy="2345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823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" name="Picture 2" descr="https://encrypted-tbn2.gstatic.com/images?q=tbn:ANd9GcQzYJKpF5eIFmfz5uGS1ZCCBtgGegKcEr_Dd5fkPJvTvOzc7DuLy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0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108108" y="2016200"/>
            <a:ext cx="3000396" cy="3429024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68412"/>
          </a:xfrm>
        </p:spPr>
        <p:txBody>
          <a:bodyPr>
            <a:normAutofit fontScale="90000"/>
          </a:bodyPr>
          <a:lstStyle/>
          <a:p>
            <a:pPr algn="ctr"/>
            <a:r>
              <a:rPr lang="es-A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origen de las colectas esta en las primeras comunidades cristianas.</a:t>
            </a:r>
            <a:endParaRPr lang="es-AR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2000240"/>
            <a:ext cx="6257940" cy="4473712"/>
          </a:xfrm>
        </p:spPr>
        <p:txBody>
          <a:bodyPr>
            <a:normAutofit fontScale="85000" lnSpcReduction="10000"/>
          </a:bodyPr>
          <a:lstStyle/>
          <a:p>
            <a:r>
              <a:rPr lang="es-AR" sz="3300" i="1" dirty="0" smtClean="0">
                <a:solidFill>
                  <a:srgbClr val="003300"/>
                </a:solidFill>
              </a:rPr>
              <a:t>No es invento de los curas</a:t>
            </a:r>
            <a:r>
              <a:rPr lang="es-AR" sz="3300" i="1" dirty="0" smtClean="0"/>
              <a:t>…</a:t>
            </a:r>
          </a:p>
          <a:p>
            <a:pPr>
              <a:buNone/>
            </a:pPr>
            <a:endParaRPr lang="es-AR" sz="3300" i="1" dirty="0" smtClean="0"/>
          </a:p>
          <a:p>
            <a:pPr>
              <a:buNone/>
            </a:pPr>
            <a:r>
              <a:rPr lang="es-AR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 16…</a:t>
            </a:r>
            <a:endParaRPr lang="es-AR" i="1" dirty="0" smtClean="0"/>
          </a:p>
          <a:p>
            <a:pPr>
              <a:buNone/>
            </a:pPr>
            <a:r>
              <a:rPr lang="es-AR" i="1" dirty="0" smtClean="0">
                <a:solidFill>
                  <a:srgbClr val="003300"/>
                </a:solidFill>
              </a:rPr>
              <a:t>Pensando:</a:t>
            </a:r>
          </a:p>
          <a:p>
            <a:pPr>
              <a:buFont typeface="Wingdings" pitchFamily="2" charset="2"/>
              <a:buChar char="ü"/>
            </a:pPr>
            <a:r>
              <a:rPr lang="es-AR" i="1" dirty="0" smtClean="0">
                <a:solidFill>
                  <a:srgbClr val="003300"/>
                </a:solidFill>
              </a:rPr>
              <a:t>En las necesidades de la Evangelización.</a:t>
            </a:r>
          </a:p>
          <a:p>
            <a:pPr>
              <a:buFont typeface="Wingdings" pitchFamily="2" charset="2"/>
              <a:buChar char="ü"/>
            </a:pPr>
            <a:r>
              <a:rPr lang="es-AR" i="1" dirty="0" smtClean="0">
                <a:solidFill>
                  <a:srgbClr val="003300"/>
                </a:solidFill>
              </a:rPr>
              <a:t>Los más pobres de las comunidades.</a:t>
            </a:r>
          </a:p>
          <a:p>
            <a:pPr>
              <a:buFont typeface="Wingdings" pitchFamily="2" charset="2"/>
              <a:buChar char="ü"/>
            </a:pPr>
            <a:endParaRPr lang="es-AR" i="1" dirty="0" smtClean="0"/>
          </a:p>
          <a:p>
            <a:pPr algn="ctr">
              <a:buNone/>
            </a:pPr>
            <a:r>
              <a:rPr lang="es-AR" sz="2800" i="1" dirty="0" smtClean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es-AR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la historia de la iglesia siempre tuvo un lugar importante dentro de las celebraciones litúrgicas.</a:t>
            </a:r>
            <a:endParaRPr lang="es-AR" sz="2600" i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024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1" y="25114"/>
            <a:ext cx="91503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s-AR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“…</a:t>
            </a:r>
            <a:r>
              <a:rPr lang="es-AR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es solo dar de lo mío, sino darme a mi mismo”.</a:t>
            </a:r>
            <a:endParaRPr lang="es-AR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14282" y="1484784"/>
            <a:ext cx="8750206" cy="537321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s-AR" sz="3500" i="1" dirty="0" smtClean="0">
                <a:solidFill>
                  <a:srgbClr val="003300"/>
                </a:solidFill>
              </a:rPr>
              <a:t>“ Cristo se dio por entero por nosotros.</a:t>
            </a:r>
          </a:p>
          <a:p>
            <a:pPr algn="ctr">
              <a:buNone/>
            </a:pPr>
            <a:r>
              <a:rPr lang="es-AR" sz="3500" i="1" dirty="0" smtClean="0">
                <a:solidFill>
                  <a:srgbClr val="003300"/>
                </a:solidFill>
              </a:rPr>
              <a:t>cada cristiano se une a Jesús, cuando</a:t>
            </a:r>
          </a:p>
          <a:p>
            <a:pPr algn="ctr">
              <a:buNone/>
            </a:pPr>
            <a:r>
              <a:rPr lang="es-AR" sz="3500" i="1" dirty="0" smtClean="0">
                <a:solidFill>
                  <a:srgbClr val="003300"/>
                </a:solidFill>
              </a:rPr>
              <a:t>se da a si mismo en la Colecta”.</a:t>
            </a:r>
          </a:p>
          <a:p>
            <a:pPr algn="ctr">
              <a:buNone/>
            </a:pPr>
            <a:endParaRPr lang="es-AR" dirty="0" smtClean="0"/>
          </a:p>
          <a:p>
            <a:pPr algn="ctr">
              <a:buNone/>
            </a:pPr>
            <a:endParaRPr lang="es-AR" dirty="0" smtClean="0"/>
          </a:p>
          <a:p>
            <a:pPr algn="ctr">
              <a:buNone/>
            </a:pPr>
            <a:endParaRPr lang="es-AR" dirty="0" smtClean="0"/>
          </a:p>
          <a:p>
            <a:pPr algn="ctr">
              <a:buNone/>
            </a:pPr>
            <a:endParaRPr lang="es-AR" dirty="0" smtClean="0"/>
          </a:p>
          <a:p>
            <a:pPr algn="ctr">
              <a:buNone/>
            </a:pPr>
            <a:endParaRPr lang="es-AR" dirty="0" smtClean="0"/>
          </a:p>
          <a:p>
            <a:pPr algn="ctr">
              <a:buNone/>
            </a:pPr>
            <a:endParaRPr lang="es-AR" dirty="0" smtClean="0"/>
          </a:p>
          <a:p>
            <a:pPr algn="ctr">
              <a:buNone/>
            </a:pPr>
            <a:r>
              <a:rPr lang="es-AR" sz="3000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Cuando  dar es desinteresado e implica y compromete al donante, la ofrenda llega a su máxima expresión.</a:t>
            </a:r>
            <a:endParaRPr lang="es-AR" sz="3000" i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29" name="Picture 1" descr="C:\Documents and Settings\Administrador\Escritorio\2ee67fc058b87f7e218209d30693784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9" b="98355" l="0" r="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357422" y="3071810"/>
            <a:ext cx="3884624" cy="23618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940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TC101972873[[fn=Verano]]</Template>
  <TotalTime>782</TotalTime>
  <Words>1013</Words>
  <Application>Microsoft Office PowerPoint</Application>
  <PresentationFormat>Presentación en pantalla (4:3)</PresentationFormat>
  <Paragraphs>146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origen de las colectas esta en las primeras comunidades cristianas.</vt:lpstr>
      <vt:lpstr>“…No es solo dar de lo mío, sino darme a mi mismo”.</vt:lpstr>
      <vt:lpstr>Mediante la colecta los cristianos podemos dar testimonio de desprendimiento y solidaridad.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Alumno</dc:creator>
  <cp:lastModifiedBy>Alumno</cp:lastModifiedBy>
  <cp:revision>54</cp:revision>
  <dcterms:created xsi:type="dcterms:W3CDTF">2014-05-27T03:01:32Z</dcterms:created>
  <dcterms:modified xsi:type="dcterms:W3CDTF">2014-06-13T14:36:59Z</dcterms:modified>
</cp:coreProperties>
</file>