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sldIdLst>
    <p:sldId id="256" r:id="rId2"/>
    <p:sldId id="257" r:id="rId3"/>
    <p:sldId id="258" r:id="rId4"/>
    <p:sldId id="259" r:id="rId5"/>
    <p:sldId id="291" r:id="rId6"/>
    <p:sldId id="260" r:id="rId7"/>
    <p:sldId id="261" r:id="rId8"/>
    <p:sldId id="262" r:id="rId9"/>
    <p:sldId id="264" r:id="rId10"/>
    <p:sldId id="265" r:id="rId11"/>
    <p:sldId id="266" r:id="rId12"/>
    <p:sldId id="267" r:id="rId13"/>
    <p:sldId id="268" r:id="rId14"/>
    <p:sldId id="278" r:id="rId15"/>
    <p:sldId id="281" r:id="rId16"/>
    <p:sldId id="276" r:id="rId17"/>
    <p:sldId id="277" r:id="rId18"/>
    <p:sldId id="282" r:id="rId19"/>
    <p:sldId id="283" r:id="rId20"/>
    <p:sldId id="285" r:id="rId21"/>
    <p:sldId id="284" r:id="rId22"/>
    <p:sldId id="286" r:id="rId23"/>
    <p:sldId id="287" r:id="rId24"/>
    <p:sldId id="292" r:id="rId25"/>
    <p:sldId id="288" r:id="rId26"/>
    <p:sldId id="289" r:id="rId27"/>
    <p:sldId id="293" r:id="rId28"/>
    <p:sldId id="269" r:id="rId29"/>
    <p:sldId id="271" r:id="rId30"/>
    <p:sldId id="294" r:id="rId31"/>
    <p:sldId id="295" r:id="rId32"/>
    <p:sldId id="296" r:id="rId33"/>
    <p:sldId id="297" r:id="rId34"/>
    <p:sldId id="298" r:id="rId35"/>
    <p:sldId id="299" r:id="rId36"/>
    <p:sldId id="301" r:id="rId37"/>
    <p:sldId id="273" r:id="rId38"/>
    <p:sldId id="275" r:id="rId39"/>
    <p:sldId id="279" r:id="rId40"/>
    <p:sldId id="290" r:id="rId41"/>
    <p:sldId id="302" r:id="rId4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94660"/>
  </p:normalViewPr>
  <p:slideViewPr>
    <p:cSldViewPr>
      <p:cViewPr varScale="1">
        <p:scale>
          <a:sx n="45" d="100"/>
          <a:sy n="45" d="100"/>
        </p:scale>
        <p:origin x="-124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4072B-F3E0-4B4A-880C-5BCB77A38151}" type="datetimeFigureOut">
              <a:rPr lang="es-AR" smtClean="0"/>
              <a:t>18/05/2016</a:t>
            </a:fld>
            <a:endParaRPr lang="es-AR"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9E65A-CB46-4C34-9829-6F753D6A5BA4}" type="slidenum">
              <a:rPr lang="es-AR" smtClean="0"/>
              <a:t>‹Nº›</a:t>
            </a:fld>
            <a:endParaRPr lang="es-AR" dirty="0"/>
          </a:p>
        </p:txBody>
      </p:sp>
    </p:spTree>
    <p:extLst>
      <p:ext uri="{BB962C8B-B14F-4D97-AF65-F5344CB8AC3E}">
        <p14:creationId xmlns:p14="http://schemas.microsoft.com/office/powerpoint/2010/main" val="156728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BFF9E65A-CB46-4C34-9829-6F753D6A5BA4}" type="slidenum">
              <a:rPr lang="es-AR" smtClean="0"/>
              <a:t>9</a:t>
            </a:fld>
            <a:endParaRPr lang="es-AR" dirty="0"/>
          </a:p>
        </p:txBody>
      </p:sp>
    </p:spTree>
    <p:extLst>
      <p:ext uri="{BB962C8B-B14F-4D97-AF65-F5344CB8AC3E}">
        <p14:creationId xmlns:p14="http://schemas.microsoft.com/office/powerpoint/2010/main" val="288605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272246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205381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427643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222571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1811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330213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8" name="7 Marcador de pie de página"/>
          <p:cNvSpPr>
            <a:spLocks noGrp="1"/>
          </p:cNvSpPr>
          <p:nvPr>
            <p:ph type="ftr" sz="quarter" idx="11"/>
          </p:nvPr>
        </p:nvSpPr>
        <p:spPr/>
        <p:txBody>
          <a:bodyPr/>
          <a:lstStyle/>
          <a:p>
            <a:endParaRPr lang="es-AR" dirty="0"/>
          </a:p>
        </p:txBody>
      </p:sp>
      <p:sp>
        <p:nvSpPr>
          <p:cNvPr id="9" name="8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46337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417787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3" name="2 Marcador de pie de página"/>
          <p:cNvSpPr>
            <a:spLocks noGrp="1"/>
          </p:cNvSpPr>
          <p:nvPr>
            <p:ph type="ftr" sz="quarter" idx="11"/>
          </p:nvPr>
        </p:nvSpPr>
        <p:spPr/>
        <p:txBody>
          <a:bodyPr/>
          <a:lstStyle/>
          <a:p>
            <a:endParaRPr lang="es-AR" dirty="0"/>
          </a:p>
        </p:txBody>
      </p:sp>
      <p:sp>
        <p:nvSpPr>
          <p:cNvPr id="4" name="3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161350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30627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5CCDD7-6712-4825-A984-5370357CE213}" type="datetimeFigureOut">
              <a:rPr lang="es-AR" smtClean="0"/>
              <a:t>18/05/2016</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0657645D-EB64-4AA6-B47F-FFA85A1140BA}" type="slidenum">
              <a:rPr lang="es-AR" smtClean="0"/>
              <a:t>‹Nº›</a:t>
            </a:fld>
            <a:endParaRPr lang="es-AR" dirty="0"/>
          </a:p>
        </p:txBody>
      </p:sp>
    </p:spTree>
    <p:extLst>
      <p:ext uri="{BB962C8B-B14F-4D97-AF65-F5344CB8AC3E}">
        <p14:creationId xmlns:p14="http://schemas.microsoft.com/office/powerpoint/2010/main" val="70793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CCDD7-6712-4825-A984-5370357CE213}" type="datetimeFigureOut">
              <a:rPr lang="es-AR" smtClean="0"/>
              <a:t>18/05/2016</a:t>
            </a:fld>
            <a:endParaRPr lang="es-AR"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7645D-EB64-4AA6-B47F-FFA85A1140BA}" type="slidenum">
              <a:rPr lang="es-AR" smtClean="0"/>
              <a:t>‹Nº›</a:t>
            </a:fld>
            <a:endParaRPr lang="es-AR" dirty="0"/>
          </a:p>
        </p:txBody>
      </p:sp>
    </p:spTree>
    <p:extLst>
      <p:ext uri="{BB962C8B-B14F-4D97-AF65-F5344CB8AC3E}">
        <p14:creationId xmlns:p14="http://schemas.microsoft.com/office/powerpoint/2010/main" val="19735753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63" t="7773" r="4479" b="9683"/>
          <a:stretch/>
        </p:blipFill>
        <p:spPr bwMode="auto">
          <a:xfrm>
            <a:off x="107504" y="1556791"/>
            <a:ext cx="5528930" cy="532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107504" y="91952"/>
            <a:ext cx="8820472" cy="3193032"/>
          </a:xfrm>
        </p:spPr>
        <p:txBody>
          <a:bodyPr>
            <a:noAutofit/>
          </a:bodyPr>
          <a:lstStyle/>
          <a:p>
            <a:pPr algn="r">
              <a:spcAft>
                <a:spcPts val="0"/>
              </a:spcAft>
            </a:pPr>
            <a:r>
              <a:rPr lang="es-AR" sz="5400" dirty="0">
                <a:solidFill>
                  <a:schemeClr val="accent1">
                    <a:lumMod val="50000"/>
                  </a:schemeClr>
                </a:solidFill>
                <a:effectLst>
                  <a:outerShdw blurRad="38100" dist="38100" dir="2700000" algn="tl">
                    <a:srgbClr val="000000">
                      <a:alpha val="43137"/>
                    </a:srgbClr>
                  </a:outerShdw>
                </a:effectLst>
                <a:latin typeface="Brush Script MT"/>
                <a:ea typeface="Calibri"/>
                <a:cs typeface="Times New Roman"/>
              </a:rPr>
              <a:t>Taller de Animación Parroquial</a:t>
            </a:r>
            <a:r>
              <a:rPr lang="es-AR" sz="5400" dirty="0">
                <a:solidFill>
                  <a:schemeClr val="accent1">
                    <a:lumMod val="50000"/>
                  </a:schemeClr>
                </a:solidFill>
                <a:effectLst>
                  <a:outerShdw blurRad="38100" dist="38100" dir="2700000" algn="tl">
                    <a:srgbClr val="000000">
                      <a:alpha val="43137"/>
                    </a:srgbClr>
                  </a:outerShdw>
                </a:effectLst>
                <a:ea typeface="Calibri"/>
                <a:cs typeface="Times New Roman"/>
              </a:rPr>
              <a:t/>
            </a:r>
            <a:br>
              <a:rPr lang="es-AR" sz="5400" dirty="0">
                <a:solidFill>
                  <a:schemeClr val="accent1">
                    <a:lumMod val="50000"/>
                  </a:schemeClr>
                </a:solidFill>
                <a:effectLst>
                  <a:outerShdw blurRad="38100" dist="38100" dir="2700000" algn="tl">
                    <a:srgbClr val="000000">
                      <a:alpha val="43137"/>
                    </a:srgbClr>
                  </a:outerShdw>
                </a:effectLst>
                <a:ea typeface="Calibri"/>
                <a:cs typeface="Times New Roman"/>
              </a:rPr>
            </a:br>
            <a:r>
              <a:rPr lang="es-AR" sz="5400" dirty="0" smtClean="0">
                <a:solidFill>
                  <a:schemeClr val="accent1">
                    <a:lumMod val="50000"/>
                  </a:schemeClr>
                </a:solidFill>
                <a:effectLst>
                  <a:outerShdw blurRad="38100" dist="38100" dir="2700000" algn="tl">
                    <a:srgbClr val="000000">
                      <a:alpha val="43137"/>
                    </a:srgbClr>
                  </a:outerShdw>
                </a:effectLst>
                <a:latin typeface="Brush Script MT" panose="03060802040406070304" pitchFamily="66" charset="0"/>
                <a:ea typeface="Calibri"/>
                <a:cs typeface="Times New Roman"/>
              </a:rPr>
              <a:t>Espiritualidad de las Colectas</a:t>
            </a:r>
            <a:br>
              <a:rPr lang="es-AR" sz="5400" dirty="0" smtClean="0">
                <a:solidFill>
                  <a:schemeClr val="accent1">
                    <a:lumMod val="50000"/>
                  </a:schemeClr>
                </a:solidFill>
                <a:effectLst>
                  <a:outerShdw blurRad="38100" dist="38100" dir="2700000" algn="tl">
                    <a:srgbClr val="000000">
                      <a:alpha val="43137"/>
                    </a:srgbClr>
                  </a:outerShdw>
                </a:effectLst>
                <a:latin typeface="Brush Script MT" panose="03060802040406070304" pitchFamily="66" charset="0"/>
                <a:ea typeface="Calibri"/>
                <a:cs typeface="Times New Roman"/>
              </a:rPr>
            </a:br>
            <a:r>
              <a:rPr lang="es-AR" sz="5400" dirty="0" smtClean="0">
                <a:solidFill>
                  <a:schemeClr val="accent1">
                    <a:lumMod val="50000"/>
                  </a:schemeClr>
                </a:solidFill>
                <a:effectLst>
                  <a:outerShdw blurRad="38100" dist="38100" dir="2700000" algn="tl">
                    <a:srgbClr val="000000">
                      <a:alpha val="43137"/>
                    </a:srgbClr>
                  </a:outerShdw>
                </a:effectLst>
                <a:latin typeface="Brush Script MT"/>
                <a:ea typeface="Calibri"/>
                <a:cs typeface="Times New Roman"/>
              </a:rPr>
              <a:t>Tiempos, Talentos </a:t>
            </a:r>
            <a:r>
              <a:rPr lang="es-AR" sz="5400" dirty="0">
                <a:solidFill>
                  <a:schemeClr val="accent1">
                    <a:lumMod val="50000"/>
                  </a:schemeClr>
                </a:solidFill>
                <a:effectLst>
                  <a:outerShdw blurRad="38100" dist="38100" dir="2700000" algn="tl">
                    <a:srgbClr val="000000">
                      <a:alpha val="43137"/>
                    </a:srgbClr>
                  </a:outerShdw>
                </a:effectLst>
                <a:latin typeface="Brush Script MT"/>
                <a:ea typeface="Calibri"/>
                <a:cs typeface="Times New Roman"/>
              </a:rPr>
              <a:t>y </a:t>
            </a:r>
            <a:r>
              <a:rPr lang="es-AR" sz="5400" dirty="0" smtClean="0">
                <a:solidFill>
                  <a:schemeClr val="accent1">
                    <a:lumMod val="50000"/>
                  </a:schemeClr>
                </a:solidFill>
                <a:effectLst>
                  <a:outerShdw blurRad="38100" dist="38100" dir="2700000" algn="tl">
                    <a:srgbClr val="000000">
                      <a:alpha val="43137"/>
                    </a:srgbClr>
                  </a:outerShdw>
                </a:effectLst>
                <a:latin typeface="Brush Script MT"/>
                <a:ea typeface="Calibri"/>
                <a:cs typeface="Times New Roman"/>
              </a:rPr>
              <a:t>Bienes</a:t>
            </a:r>
            <a:br>
              <a:rPr lang="es-AR" sz="5400" dirty="0" smtClean="0">
                <a:solidFill>
                  <a:schemeClr val="accent1">
                    <a:lumMod val="50000"/>
                  </a:schemeClr>
                </a:solidFill>
                <a:effectLst>
                  <a:outerShdw blurRad="38100" dist="38100" dir="2700000" algn="tl">
                    <a:srgbClr val="000000">
                      <a:alpha val="43137"/>
                    </a:srgbClr>
                  </a:outerShdw>
                </a:effectLst>
                <a:latin typeface="Brush Script MT"/>
                <a:ea typeface="Calibri"/>
                <a:cs typeface="Times New Roman"/>
              </a:rPr>
            </a:br>
            <a:endParaRPr lang="es-AR" b="1"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790" y="4320480"/>
            <a:ext cx="349269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187624" y="5949280"/>
            <a:ext cx="7776864" cy="646331"/>
          </a:xfrm>
          <a:prstGeom prst="rect">
            <a:avLst/>
          </a:prstGeom>
          <a:noFill/>
        </p:spPr>
        <p:txBody>
          <a:bodyPr wrap="square" rtlCol="0">
            <a:spAutoFit/>
          </a:bodyPr>
          <a:lstStyle/>
          <a:p>
            <a:pPr algn="r"/>
            <a:r>
              <a:rPr lang="es-AR" sz="3600" i="1" dirty="0" smtClean="0">
                <a:solidFill>
                  <a:schemeClr val="accent1">
                    <a:lumMod val="50000"/>
                  </a:schemeClr>
                </a:solidFill>
                <a:effectLst>
                  <a:outerShdw blurRad="38100" dist="38100" dir="2700000" algn="tl">
                    <a:srgbClr val="000000">
                      <a:alpha val="43137"/>
                    </a:srgbClr>
                  </a:outerShdw>
                </a:effectLst>
                <a:latin typeface="Brush Script MT" panose="03060802040406070304" pitchFamily="66" charset="0"/>
              </a:rPr>
              <a:t>Parroquia “San Jerónimo”, 22 de mayo de 2016</a:t>
            </a:r>
            <a:endParaRPr lang="es-AR" sz="3600" i="1" dirty="0">
              <a:solidFill>
                <a:schemeClr val="accent1">
                  <a:lumMod val="50000"/>
                </a:schemeClr>
              </a:solidFill>
              <a:effectLst>
                <a:outerShdw blurRad="38100" dist="38100" dir="2700000" algn="tl">
                  <a:srgbClr val="000000">
                    <a:alpha val="43137"/>
                  </a:srgbClr>
                </a:outerShdw>
              </a:effectLst>
              <a:latin typeface="Brush Script MT" panose="03060802040406070304" pitchFamily="66" charset="0"/>
            </a:endParaRPr>
          </a:p>
        </p:txBody>
      </p:sp>
    </p:spTree>
    <p:extLst>
      <p:ext uri="{BB962C8B-B14F-4D97-AF65-F5344CB8AC3E}">
        <p14:creationId xmlns:p14="http://schemas.microsoft.com/office/powerpoint/2010/main" val="41466479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4000" fill="hold"/>
                                        <p:tgtEl>
                                          <p:spTgt spid="2"/>
                                        </p:tgtEl>
                                        <p:attrNameLst>
                                          <p:attrName>ppt_w</p:attrName>
                                        </p:attrNameLst>
                                      </p:cBhvr>
                                      <p:tavLst>
                                        <p:tav tm="0">
                                          <p:val>
                                            <p:fltVal val="0"/>
                                          </p:val>
                                        </p:tav>
                                        <p:tav tm="100000">
                                          <p:val>
                                            <p:strVal val="#ppt_w"/>
                                          </p:val>
                                        </p:tav>
                                      </p:tavLst>
                                    </p:anim>
                                    <p:anim calcmode="lin" valueType="num">
                                      <p:cBhvr>
                                        <p:cTn id="8" dur="4000" fill="hold"/>
                                        <p:tgtEl>
                                          <p:spTgt spid="2"/>
                                        </p:tgtEl>
                                        <p:attrNameLst>
                                          <p:attrName>ppt_h</p:attrName>
                                        </p:attrNameLst>
                                      </p:cBhvr>
                                      <p:tavLst>
                                        <p:tav tm="0">
                                          <p:val>
                                            <p:fltVal val="0"/>
                                          </p:val>
                                        </p:tav>
                                        <p:tav tm="100000">
                                          <p:val>
                                            <p:strVal val="#ppt_h"/>
                                          </p:val>
                                        </p:tav>
                                      </p:tavLst>
                                    </p:anim>
                                    <p:animEffect transition="in" filter="fade">
                                      <p:cBhvr>
                                        <p:cTn id="9" dur="4000"/>
                                        <p:tgtEl>
                                          <p:spTgt spid="2"/>
                                        </p:tgtEl>
                                      </p:cBhvr>
                                    </p:animEffect>
                                  </p:childTnLst>
                                </p:cTn>
                              </p:par>
                              <p:par>
                                <p:cTn id="10" presetID="34" presetClass="emph" presetSubtype="0" fill="hold" grpId="1" nodeType="withEffect">
                                  <p:stCondLst>
                                    <p:cond delay="0"/>
                                  </p:stCondLst>
                                  <p:iterate type="lt">
                                    <p:tmPct val="10000"/>
                                  </p:iterate>
                                  <p:childTnLst>
                                    <p:animMotion origin="layout" path="M 0.0 0.0 L 0.0 -0.07213" pathEditMode="relative" ptsTypes="">
                                      <p:cBhvr>
                                        <p:cTn id="11" dur="2000" accel="50000" decel="50000" autoRev="1" fill="hold">
                                          <p:stCondLst>
                                            <p:cond delay="0"/>
                                          </p:stCondLst>
                                        </p:cTn>
                                        <p:tgtEl>
                                          <p:spTgt spid="2"/>
                                        </p:tgtEl>
                                        <p:attrNameLst>
                                          <p:attrName>ppt_x</p:attrName>
                                          <p:attrName>ppt_y</p:attrName>
                                        </p:attrNameLst>
                                      </p:cBhvr>
                                    </p:animMotion>
                                    <p:animRot by="1500000">
                                      <p:cBhvr>
                                        <p:cTn id="12" dur="1000" fill="hold">
                                          <p:stCondLst>
                                            <p:cond delay="0"/>
                                          </p:stCondLst>
                                        </p:cTn>
                                        <p:tgtEl>
                                          <p:spTgt spid="2"/>
                                        </p:tgtEl>
                                        <p:attrNameLst>
                                          <p:attrName>r</p:attrName>
                                        </p:attrNameLst>
                                      </p:cBhvr>
                                    </p:animRot>
                                    <p:animRot by="-1500000">
                                      <p:cBhvr>
                                        <p:cTn id="13" dur="1000" fill="hold">
                                          <p:stCondLst>
                                            <p:cond delay="1000"/>
                                          </p:stCondLst>
                                        </p:cTn>
                                        <p:tgtEl>
                                          <p:spTgt spid="2"/>
                                        </p:tgtEl>
                                        <p:attrNameLst>
                                          <p:attrName>r</p:attrName>
                                        </p:attrNameLst>
                                      </p:cBhvr>
                                    </p:animRot>
                                    <p:animRot by="-1500000">
                                      <p:cBhvr>
                                        <p:cTn id="14" dur="1000" fill="hold">
                                          <p:stCondLst>
                                            <p:cond delay="2000"/>
                                          </p:stCondLst>
                                        </p:cTn>
                                        <p:tgtEl>
                                          <p:spTgt spid="2"/>
                                        </p:tgtEl>
                                        <p:attrNameLst>
                                          <p:attrName>r</p:attrName>
                                        </p:attrNameLst>
                                      </p:cBhvr>
                                    </p:animRot>
                                    <p:animRot by="1500000">
                                      <p:cBhvr>
                                        <p:cTn id="15" dur="1000" fill="hold">
                                          <p:stCondLst>
                                            <p:cond delay="3000"/>
                                          </p:stCondLst>
                                        </p:cTn>
                                        <p:tgtEl>
                                          <p:spTgt spid="2"/>
                                        </p:tgtEl>
                                        <p:attrNameLst>
                                          <p:attrName>r</p:attrName>
                                        </p:attrNameLst>
                                      </p:cBhvr>
                                    </p:animRot>
                                  </p:childTnLst>
                                </p:cTn>
                              </p:par>
                            </p:childTnLst>
                          </p:cTn>
                        </p:par>
                        <p:par>
                          <p:cTn id="16" fill="hold">
                            <p:stCondLst>
                              <p:cond delay="34400"/>
                            </p:stCondLst>
                            <p:childTnLst>
                              <p:par>
                                <p:cTn id="17" presetID="42" presetClass="entr" presetSubtype="0"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4000"/>
                                        <p:tgtEl>
                                          <p:spTgt spid="4098"/>
                                        </p:tgtEl>
                                      </p:cBhvr>
                                    </p:animEffect>
                                    <p:anim calcmode="lin" valueType="num">
                                      <p:cBhvr>
                                        <p:cTn id="20" dur="4000" fill="hold"/>
                                        <p:tgtEl>
                                          <p:spTgt spid="4098"/>
                                        </p:tgtEl>
                                        <p:attrNameLst>
                                          <p:attrName>ppt_x</p:attrName>
                                        </p:attrNameLst>
                                      </p:cBhvr>
                                      <p:tavLst>
                                        <p:tav tm="0">
                                          <p:val>
                                            <p:strVal val="#ppt_x"/>
                                          </p:val>
                                        </p:tav>
                                        <p:tav tm="100000">
                                          <p:val>
                                            <p:strVal val="#ppt_x"/>
                                          </p:val>
                                        </p:tav>
                                      </p:tavLst>
                                    </p:anim>
                                    <p:anim calcmode="lin" valueType="num">
                                      <p:cBhvr>
                                        <p:cTn id="21" dur="4000" fill="hold"/>
                                        <p:tgtEl>
                                          <p:spTgt spid="4098"/>
                                        </p:tgtEl>
                                        <p:attrNameLst>
                                          <p:attrName>ppt_y</p:attrName>
                                        </p:attrNameLst>
                                      </p:cBhvr>
                                      <p:tavLst>
                                        <p:tav tm="0">
                                          <p:val>
                                            <p:strVal val="#ppt_y+.1"/>
                                          </p:val>
                                        </p:tav>
                                        <p:tav tm="100000">
                                          <p:val>
                                            <p:strVal val="#ppt_y"/>
                                          </p:val>
                                        </p:tav>
                                      </p:tavLst>
                                    </p:anim>
                                  </p:childTnLst>
                                </p:cTn>
                              </p:par>
                            </p:childTnLst>
                          </p:cTn>
                        </p:par>
                        <p:par>
                          <p:cTn id="22" fill="hold">
                            <p:stCondLst>
                              <p:cond delay="38400"/>
                            </p:stCondLst>
                            <p:childTnLst>
                              <p:par>
                                <p:cTn id="23" presetID="53" presetClass="entr" presetSubtype="16" fill="hold" nodeType="afterEffect">
                                  <p:stCondLst>
                                    <p:cond delay="0"/>
                                  </p:stCondLst>
                                  <p:childTnLst>
                                    <p:set>
                                      <p:cBhvr>
                                        <p:cTn id="24" dur="1" fill="hold">
                                          <p:stCondLst>
                                            <p:cond delay="0"/>
                                          </p:stCondLst>
                                        </p:cTn>
                                        <p:tgtEl>
                                          <p:spTgt spid="4099"/>
                                        </p:tgtEl>
                                        <p:attrNameLst>
                                          <p:attrName>style.visibility</p:attrName>
                                        </p:attrNameLst>
                                      </p:cBhvr>
                                      <p:to>
                                        <p:strVal val="visible"/>
                                      </p:to>
                                    </p:set>
                                    <p:anim calcmode="lin" valueType="num">
                                      <p:cBhvr>
                                        <p:cTn id="25" dur="5000" fill="hold"/>
                                        <p:tgtEl>
                                          <p:spTgt spid="4099"/>
                                        </p:tgtEl>
                                        <p:attrNameLst>
                                          <p:attrName>ppt_w</p:attrName>
                                        </p:attrNameLst>
                                      </p:cBhvr>
                                      <p:tavLst>
                                        <p:tav tm="0">
                                          <p:val>
                                            <p:fltVal val="0"/>
                                          </p:val>
                                        </p:tav>
                                        <p:tav tm="100000">
                                          <p:val>
                                            <p:strVal val="#ppt_w"/>
                                          </p:val>
                                        </p:tav>
                                      </p:tavLst>
                                    </p:anim>
                                    <p:anim calcmode="lin" valueType="num">
                                      <p:cBhvr>
                                        <p:cTn id="26" dur="5000" fill="hold"/>
                                        <p:tgtEl>
                                          <p:spTgt spid="4099"/>
                                        </p:tgtEl>
                                        <p:attrNameLst>
                                          <p:attrName>ppt_h</p:attrName>
                                        </p:attrNameLst>
                                      </p:cBhvr>
                                      <p:tavLst>
                                        <p:tav tm="0">
                                          <p:val>
                                            <p:fltVal val="0"/>
                                          </p:val>
                                        </p:tav>
                                        <p:tav tm="100000">
                                          <p:val>
                                            <p:strVal val="#ppt_h"/>
                                          </p:val>
                                        </p:tav>
                                      </p:tavLst>
                                    </p:anim>
                                    <p:animEffect transition="in" filter="fade">
                                      <p:cBhvr>
                                        <p:cTn id="27" dur="5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21088"/>
            <a:ext cx="2926698"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512" y="274638"/>
            <a:ext cx="8784976" cy="1143000"/>
          </a:xfrm>
        </p:spPr>
        <p:txBody>
          <a:bodyPr>
            <a:noAutofit/>
          </a:bodyPr>
          <a:lstStyle/>
          <a:p>
            <a:r>
              <a:rPr lang="es-AR" sz="32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Mediante la colecta los cristianos damos testimonio de desprendimiento y solidaridad</a:t>
            </a:r>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457200" y="1600200"/>
            <a:ext cx="8229600" cy="5069160"/>
          </a:xfrm>
        </p:spPr>
        <p:txBody>
          <a:bodyPr>
            <a:normAutofit lnSpcReduction="10000"/>
          </a:bodyPr>
          <a:lstStyle/>
          <a:p>
            <a:pPr marL="274320" lvl="0" indent="-274320" algn="ctr">
              <a:spcBef>
                <a:spcPts val="600"/>
              </a:spcBef>
              <a:buClr>
                <a:srgbClr val="FE8637"/>
              </a:buClr>
              <a:buSzPct val="70000"/>
              <a:buNone/>
            </a:pPr>
            <a:r>
              <a:rPr lang="es-AR" i="1" dirty="0">
                <a:solidFill>
                  <a:schemeClr val="accent1">
                    <a:lumMod val="50000"/>
                  </a:schemeClr>
                </a:solidFill>
                <a:latin typeface="Comic Sans MS" panose="030F0702030302020204" pitchFamily="66" charset="0"/>
              </a:rPr>
              <a:t>Testimonio de pobreza evangélica.</a:t>
            </a:r>
            <a:endParaRPr lang="es-AR" sz="1050" i="1" dirty="0">
              <a:solidFill>
                <a:schemeClr val="accent1">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300" dirty="0">
              <a:solidFill>
                <a:prstClr val="black"/>
              </a:solidFill>
              <a:latin typeface="Century Schoolbook"/>
            </a:endParaRPr>
          </a:p>
          <a:p>
            <a:pPr marL="274320" lvl="0" indent="-274320" algn="ctr">
              <a:spcBef>
                <a:spcPts val="600"/>
              </a:spcBef>
              <a:buClr>
                <a:srgbClr val="FE8637"/>
              </a:buClr>
              <a:buSzPct val="70000"/>
              <a:buNone/>
            </a:pPr>
            <a:endParaRPr lang="es-AR" sz="200" dirty="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endParaRPr lang="es-AR" sz="2400" dirty="0" smtClean="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endParaRPr lang="es-AR" sz="2400" dirty="0">
              <a:solidFill>
                <a:prstClr val="black"/>
              </a:solidFill>
              <a:latin typeface="Century Schoolbook"/>
            </a:endParaRPr>
          </a:p>
          <a:p>
            <a:pPr marL="274320" lvl="0" indent="-274320" algn="ctr">
              <a:spcBef>
                <a:spcPts val="600"/>
              </a:spcBef>
              <a:buClr>
                <a:srgbClr val="FE8637"/>
              </a:buClr>
              <a:buSzPct val="70000"/>
              <a:buNone/>
            </a:pPr>
            <a:r>
              <a:rPr lang="es-AR" sz="2600" i="1" dirty="0">
                <a:solidFill>
                  <a:schemeClr val="accent2">
                    <a:lumMod val="50000"/>
                  </a:schemeClr>
                </a:solidFill>
                <a:latin typeface="Comic Sans MS" panose="030F0702030302020204" pitchFamily="66" charset="0"/>
              </a:rPr>
              <a:t>…mostrarle al mundo que lo material no es lo más importante, y que el </a:t>
            </a:r>
            <a:r>
              <a:rPr lang="es-AR" sz="2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Amor </a:t>
            </a:r>
            <a:r>
              <a:rPr lang="es-AR" sz="2600" i="1" dirty="0">
                <a:solidFill>
                  <a:schemeClr val="accent2">
                    <a:lumMod val="50000"/>
                  </a:schemeClr>
                </a:solidFill>
                <a:latin typeface="Comic Sans MS" panose="030F0702030302020204" pitchFamily="66" charset="0"/>
              </a:rPr>
              <a:t>se concreta en generosidad y </a:t>
            </a:r>
            <a:r>
              <a:rPr lang="es-AR" sz="2600" i="1" dirty="0" smtClean="0">
                <a:solidFill>
                  <a:schemeClr val="accent2">
                    <a:lumMod val="50000"/>
                  </a:schemeClr>
                </a:solidFill>
                <a:latin typeface="Comic Sans MS" panose="030F0702030302020204" pitchFamily="66" charset="0"/>
              </a:rPr>
              <a:t>la entrega personal</a:t>
            </a:r>
            <a:endParaRPr lang="es-AR" sz="2600" i="1" dirty="0">
              <a:solidFill>
                <a:schemeClr val="accent2">
                  <a:lumMod val="50000"/>
                </a:schemeClr>
              </a:solidFill>
              <a:latin typeface="Comic Sans MS" panose="030F0702030302020204" pitchFamily="66" charset="0"/>
            </a:endParaRPr>
          </a:p>
          <a:p>
            <a:pPr marL="0" indent="0">
              <a:buNone/>
            </a:pPr>
            <a:endParaRPr lang="es-AR"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232" b="20279"/>
          <a:stretch/>
        </p:blipFill>
        <p:spPr bwMode="auto">
          <a:xfrm>
            <a:off x="3214731" y="2186210"/>
            <a:ext cx="4597629" cy="285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7245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5" y="4203012"/>
            <a:ext cx="2946761" cy="265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734888" y="332656"/>
            <a:ext cx="8229600" cy="6525344"/>
          </a:xfrm>
        </p:spPr>
        <p:txBody>
          <a:bodyPr>
            <a:normAutofit/>
          </a:bodyPr>
          <a:lstStyle/>
          <a:p>
            <a:pPr marL="274320" lvl="0" indent="-274320" algn="ctr">
              <a:spcBef>
                <a:spcPts val="600"/>
              </a:spcBef>
              <a:buClr>
                <a:srgbClr val="FE8637"/>
              </a:buClr>
              <a:buSzPct val="70000"/>
              <a:buNone/>
            </a:pP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…no es un simple deber moral, </a:t>
            </a:r>
          </a:p>
          <a:p>
            <a:pPr marL="274320" lvl="0" indent="-274320" algn="ctr">
              <a:spcBef>
                <a:spcPts val="600"/>
              </a:spcBef>
              <a:buClr>
                <a:srgbClr val="FE8637"/>
              </a:buClr>
              <a:buSzPct val="70000"/>
              <a:buNone/>
            </a:pP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es </a:t>
            </a:r>
            <a:r>
              <a:rPr lang="es-AR"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signo </a:t>
            </a:r>
            <a:r>
              <a:rPr lang="es-AR" sz="2400" i="1" dirty="0">
                <a:solidFill>
                  <a:srgbClr val="C00000"/>
                </a:solidFill>
                <a:effectLst>
                  <a:outerShdw blurRad="38100" dist="38100" dir="2700000" algn="tl">
                    <a:srgbClr val="000000">
                      <a:alpha val="43137"/>
                    </a:srgbClr>
                  </a:outerShdw>
                </a:effectLst>
                <a:latin typeface="Comic Sans MS" panose="030F0702030302020204" pitchFamily="66" charset="0"/>
              </a:rPr>
              <a:t>de Cristo</a:t>
            </a: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que se hizo pobre para enriquecer a sus hermanos.</a:t>
            </a: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endPar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lgn="ctr">
              <a:spcBef>
                <a:spcPts val="600"/>
              </a:spcBef>
              <a:buClr>
                <a:srgbClr val="FE8637"/>
              </a:buClr>
              <a:buSzPct val="70000"/>
              <a:buNone/>
            </a:pP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Esta es la diferencia entre </a:t>
            </a:r>
            <a:r>
              <a:rPr lang="es-AR" sz="2400" b="1"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beneficencia</a:t>
            </a: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sentimiento humano que nos mueve a ayudar a quien necesita; y </a:t>
            </a:r>
            <a:r>
              <a:rPr lang="es-AR" sz="2400" b="1"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caridad </a:t>
            </a: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“sacramento de la presencia de Cristo entre nosotros”.</a:t>
            </a:r>
          </a:p>
          <a:p>
            <a:pPr marL="0" indent="0">
              <a:buNone/>
            </a:pPr>
            <a:endParaRPr lang="es-A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72816"/>
            <a:ext cx="5258704" cy="319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613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3818" r="12537"/>
          <a:stretch/>
        </p:blipFill>
        <p:spPr>
          <a:xfrm>
            <a:off x="2831922" y="1628800"/>
            <a:ext cx="6060558" cy="3499410"/>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33829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Autofit/>
          </a:bodyPr>
          <a:lstStyle/>
          <a:p>
            <a:r>
              <a:rPr lang="es-AR" sz="32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Es expresión material de la comunión de los cristianos</a:t>
            </a:r>
            <a:endPar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950912" y="5229200"/>
            <a:ext cx="8229600" cy="1656184"/>
          </a:xfrm>
        </p:spPr>
        <p:txBody>
          <a:bodyPr/>
          <a:lstStyle/>
          <a:p>
            <a:pPr marL="274320" lvl="0" indent="-274320" algn="ctr">
              <a:spcBef>
                <a:spcPts val="600"/>
              </a:spcBef>
              <a:buClr>
                <a:srgbClr val="FE8637"/>
              </a:buClr>
              <a:buSzPct val="70000"/>
              <a:buNone/>
            </a:pPr>
            <a:r>
              <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rPr>
              <a:t>… es espacio privilegiado que tenemos los cristianos, para expresar como el compromiso de que “</a:t>
            </a:r>
            <a:r>
              <a:rPr lang="es-AR" sz="2400" i="1" dirty="0">
                <a:solidFill>
                  <a:srgbClr val="C00000"/>
                </a:solidFill>
                <a:effectLst>
                  <a:outerShdw blurRad="38100" dist="38100" dir="2700000" algn="tl">
                    <a:srgbClr val="000000">
                      <a:alpha val="43137"/>
                    </a:srgbClr>
                  </a:outerShdw>
                </a:effectLst>
                <a:latin typeface="Comic Sans MS" panose="030F0702030302020204" pitchFamily="66" charset="0"/>
              </a:rPr>
              <a:t>la </a:t>
            </a:r>
            <a:r>
              <a:rPr lang="es-AR"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comunión” </a:t>
            </a:r>
            <a:r>
              <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rPr>
              <a:t>se vive también desde lo material</a:t>
            </a:r>
            <a:r>
              <a:rPr lang="es-AR" sz="2400" i="1" dirty="0" smtClean="0">
                <a:solidFill>
                  <a:prstClr val="black"/>
                </a:solidFill>
                <a:effectLst>
                  <a:outerShdw blurRad="38100" dist="38100" dir="2700000" algn="tl">
                    <a:srgbClr val="000000">
                      <a:alpha val="43137"/>
                    </a:srgbClr>
                  </a:outerShdw>
                </a:effectLst>
                <a:latin typeface="Comic Sans MS" panose="030F0702030302020204" pitchFamily="66" charset="0"/>
              </a:rPr>
              <a:t>.</a:t>
            </a:r>
          </a:p>
          <a:p>
            <a:pPr marL="0" indent="0">
              <a:buNone/>
            </a:pPr>
            <a:endParaRPr lang="es-AR" dirty="0"/>
          </a:p>
        </p:txBody>
      </p:sp>
    </p:spTree>
    <p:extLst>
      <p:ext uri="{BB962C8B-B14F-4D97-AF65-F5344CB8AC3E}">
        <p14:creationId xmlns:p14="http://schemas.microsoft.com/office/powerpoint/2010/main" val="7336900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7384"/>
            <a:ext cx="33829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116632"/>
            <a:ext cx="8229600" cy="1143000"/>
          </a:xfrm>
        </p:spPr>
        <p:txBody>
          <a:bodyPr>
            <a:noAutofit/>
          </a:bodyPr>
          <a:lstStyle/>
          <a:p>
            <a:r>
              <a:rPr lang="es-AR" sz="34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Mediante la colecta vivimos nuestra corresponsabilidad en la iglesia.</a:t>
            </a:r>
            <a:endParaRPr lang="es-AR" sz="3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353" y="2147201"/>
            <a:ext cx="4841015" cy="3876669"/>
          </a:xfrm>
          <a:prstGeom prst="rect">
            <a:avLst/>
          </a:prstGeom>
        </p:spPr>
      </p:pic>
      <p:sp>
        <p:nvSpPr>
          <p:cNvPr id="3" name="2 Marcador de contenido"/>
          <p:cNvSpPr>
            <a:spLocks noGrp="1"/>
          </p:cNvSpPr>
          <p:nvPr>
            <p:ph idx="1"/>
          </p:nvPr>
        </p:nvSpPr>
        <p:spPr>
          <a:xfrm>
            <a:off x="179512" y="1412776"/>
            <a:ext cx="8712968" cy="1368152"/>
          </a:xfrm>
        </p:spPr>
        <p:txBody>
          <a:bodyPr>
            <a:normAutofit/>
          </a:bodyPr>
          <a:lstStyle/>
          <a:p>
            <a:pPr marL="274320" lvl="0" indent="-274320" algn="ctr">
              <a:spcBef>
                <a:spcPts val="600"/>
              </a:spcBef>
              <a:buClr>
                <a:srgbClr val="FE8637"/>
              </a:buClr>
              <a:buSzPct val="70000"/>
              <a:buNone/>
            </a:pPr>
            <a:r>
              <a:rPr lang="es-AR" sz="2400" i="1" dirty="0">
                <a:solidFill>
                  <a:schemeClr val="accent1">
                    <a:lumMod val="50000"/>
                  </a:schemeClr>
                </a:solidFill>
                <a:latin typeface="Comic Sans MS" panose="030F0702030302020204" pitchFamily="66" charset="0"/>
              </a:rPr>
              <a:t>“ Yo soy parte de la Iglesia, y tengo que hacerme cargo de sostenerla con mi aporte, </a:t>
            </a:r>
            <a:r>
              <a:rPr lang="es-AR" sz="2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es una responsabilidad </a:t>
            </a:r>
            <a:r>
              <a:rPr lang="es-AR" sz="24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compartida.</a:t>
            </a:r>
            <a:r>
              <a:rPr lang="es-AR" sz="2400" i="1" dirty="0" smtClean="0">
                <a:solidFill>
                  <a:schemeClr val="accent1">
                    <a:lumMod val="50000"/>
                  </a:schemeClr>
                </a:solidFill>
                <a:latin typeface="Comic Sans MS" panose="030F0702030302020204" pitchFamily="66" charset="0"/>
              </a:rPr>
              <a:t>”</a:t>
            </a:r>
          </a:p>
        </p:txBody>
      </p:sp>
      <p:sp>
        <p:nvSpPr>
          <p:cNvPr id="4" name="3 Rectángulo"/>
          <p:cNvSpPr/>
          <p:nvPr/>
        </p:nvSpPr>
        <p:spPr>
          <a:xfrm>
            <a:off x="288032" y="5899919"/>
            <a:ext cx="8964488" cy="769441"/>
          </a:xfrm>
          <a:prstGeom prst="rect">
            <a:avLst/>
          </a:prstGeom>
        </p:spPr>
        <p:txBody>
          <a:bodyPr wrap="square">
            <a:spAutoFit/>
          </a:bodyPr>
          <a:lstStyle/>
          <a:p>
            <a:pPr marL="274320" lvl="0" indent="-274320">
              <a:spcBef>
                <a:spcPts val="600"/>
              </a:spcBef>
              <a:buClr>
                <a:srgbClr val="FE8637"/>
              </a:buClr>
              <a:buSzPct val="70000"/>
            </a:pPr>
            <a:r>
              <a:rPr lang="es-AR" sz="2400" dirty="0" smtClean="0">
                <a:solidFill>
                  <a:prstClr val="black"/>
                </a:solidFill>
                <a:latin typeface="Comic Sans MS" panose="030F0702030302020204" pitchFamily="66" charset="0"/>
              </a:rPr>
              <a:t>   </a:t>
            </a:r>
            <a:r>
              <a:rPr lang="es-AR" sz="20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Contemplar </a:t>
            </a:r>
            <a:r>
              <a:rPr lang="es-AR" sz="20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la generosidad de nuestro Dios nos debe hacer pensar si estamos dando lo que podemos y si lo hacemos con alegría</a:t>
            </a:r>
          </a:p>
        </p:txBody>
      </p:sp>
    </p:spTree>
    <p:extLst>
      <p:ext uri="{BB962C8B-B14F-4D97-AF65-F5344CB8AC3E}">
        <p14:creationId xmlns:p14="http://schemas.microsoft.com/office/powerpoint/2010/main" val="2627136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1"/>
            <a:ext cx="8229600" cy="802351"/>
          </a:xfrm>
        </p:spPr>
        <p:txBody>
          <a:bodyPr>
            <a:norm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La medida del dar</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179512" y="908720"/>
            <a:ext cx="8784976" cy="1440160"/>
          </a:xfrm>
        </p:spPr>
        <p:txBody>
          <a:bodyPr>
            <a:normAutofit/>
          </a:bodyPr>
          <a:lstStyle/>
          <a:p>
            <a:pPr marL="274320" lvl="0" indent="-274320" algn="ctr">
              <a:spcBef>
                <a:spcPts val="600"/>
              </a:spcBef>
              <a:buClr>
                <a:srgbClr val="FE8637"/>
              </a:buClr>
              <a:buSzPct val="70000"/>
              <a:buNone/>
            </a:pPr>
            <a:r>
              <a:rPr lang="es-AR" sz="2600" i="1" dirty="0">
                <a:solidFill>
                  <a:prstClr val="black"/>
                </a:solidFill>
                <a:effectLst>
                  <a:outerShdw blurRad="38100" dist="38100" dir="2700000" algn="tl">
                    <a:srgbClr val="000000">
                      <a:alpha val="43137"/>
                    </a:srgbClr>
                  </a:outerShdw>
                </a:effectLst>
                <a:latin typeface="Comic Sans MS" panose="030F0702030302020204" pitchFamily="66" charset="0"/>
              </a:rPr>
              <a:t>“Que cada uno dé conforme a lo que ha resuelto en su corazón, no de mala gana o por la fuerza, porque Dios ama al que da con alegría”  (2 Cor 9,7</a:t>
            </a:r>
            <a:r>
              <a:rPr lang="es-AR" sz="2600" i="1" dirty="0" smtClean="0">
                <a:solidFill>
                  <a:prstClr val="black"/>
                </a:solidFill>
                <a:effectLst>
                  <a:outerShdw blurRad="38100" dist="38100" dir="2700000" algn="tl">
                    <a:srgbClr val="000000">
                      <a:alpha val="43137"/>
                    </a:srgbClr>
                  </a:outerShdw>
                </a:effectLst>
                <a:latin typeface="Comic Sans MS" panose="030F0702030302020204" pitchFamily="66" charset="0"/>
              </a:rPr>
              <a:t>).</a:t>
            </a:r>
            <a:endParaRPr lang="es-AR" sz="2600" i="1"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4" name="3 Rectángulo"/>
          <p:cNvSpPr/>
          <p:nvPr/>
        </p:nvSpPr>
        <p:spPr>
          <a:xfrm>
            <a:off x="3347864" y="2822153"/>
            <a:ext cx="5544616" cy="3847207"/>
          </a:xfrm>
          <a:prstGeom prst="rect">
            <a:avLst/>
          </a:prstGeom>
        </p:spPr>
        <p:txBody>
          <a:bodyPr wrap="square">
            <a:spAutoFit/>
          </a:bodyPr>
          <a:lstStyle/>
          <a:p>
            <a:pPr marL="274320" lvl="0" indent="-274320">
              <a:spcBef>
                <a:spcPts val="600"/>
              </a:spcBef>
              <a:buClr>
                <a:srgbClr val="FE8637"/>
              </a:buClr>
              <a:buSzPct val="70000"/>
              <a:buFont typeface="Arial" panose="020B0604020202020204" pitchFamily="34" charset="0"/>
              <a:buChar char="•"/>
            </a:pPr>
            <a:r>
              <a:rPr lang="es-AR" sz="26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Lo que se da en la Colecta no se puede improvisar.</a:t>
            </a:r>
          </a:p>
          <a:p>
            <a:pPr marL="274320" lvl="0" indent="-274320">
              <a:spcBef>
                <a:spcPts val="600"/>
              </a:spcBef>
              <a:buClr>
                <a:srgbClr val="FE8637"/>
              </a:buClr>
              <a:buSzPct val="70000"/>
              <a:buFont typeface="Arial" panose="020B0604020202020204" pitchFamily="34" charset="0"/>
              <a:buChar char="•"/>
            </a:pPr>
            <a:r>
              <a:rPr lang="es-AR" sz="26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Es una gracia, una oportunidad que se nos regala para crecer en el Amor. Gratuito y espontáneo.</a:t>
            </a:r>
          </a:p>
          <a:p>
            <a:pPr marL="274320" lvl="0" indent="-274320">
              <a:spcBef>
                <a:spcPts val="600"/>
              </a:spcBef>
              <a:buClr>
                <a:srgbClr val="FE8637"/>
              </a:buClr>
              <a:buSzPct val="70000"/>
              <a:buFont typeface="Arial" panose="020B0604020202020204" pitchFamily="34" charset="0"/>
              <a:buChar char="•"/>
            </a:pPr>
            <a:r>
              <a:rPr lang="es-AR" sz="26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Es necesario pensar la medida de mi aporte teniendo en cuenta mis posibilidades y las necesidades de los demás.</a:t>
            </a:r>
            <a:endParaRPr lang="es-AR" sz="3500" dirty="0">
              <a:solidFill>
                <a:prstClr val="black"/>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1" y="3284985"/>
            <a:ext cx="400022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1742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889" y="3998913"/>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44624"/>
            <a:ext cx="8229600" cy="850106"/>
          </a:xfrm>
        </p:spPr>
        <p:txBody>
          <a:bodyPr>
            <a:norm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Cualidades de la Colecta</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179512" y="1058887"/>
            <a:ext cx="8640960" cy="3147680"/>
          </a:xfrm>
        </p:spPr>
        <p:txBody>
          <a:bodyPr>
            <a:normAutofit lnSpcReduction="10000"/>
          </a:bodyPr>
          <a:lstStyle/>
          <a:p>
            <a:pPr marL="0" indent="0">
              <a:buNone/>
            </a:pPr>
            <a:r>
              <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Consciente</a:t>
            </a:r>
            <a:r>
              <a:rPr lang="es-AR" sz="2800" i="1" dirty="0" smtClean="0">
                <a:solidFill>
                  <a:schemeClr val="accent1">
                    <a:lumMod val="50000"/>
                  </a:schemeClr>
                </a:solidFill>
                <a:latin typeface="Comic Sans MS" panose="030F0702030302020204" pitchFamily="66" charset="0"/>
              </a:rPr>
              <a:t>: tiene que ser el fruto de un compromiso interior ( 2 Cor 8, 8-12).</a:t>
            </a:r>
          </a:p>
          <a:p>
            <a:pPr marL="0" indent="0">
              <a:buNone/>
            </a:pPr>
            <a:endParaRPr lang="es-AR" sz="2400" i="1" dirty="0" smtClean="0">
              <a:solidFill>
                <a:schemeClr val="accent1">
                  <a:lumMod val="50000"/>
                </a:schemeClr>
              </a:solidFill>
              <a:latin typeface="Comic Sans MS" panose="030F0702030302020204" pitchFamily="66" charset="0"/>
            </a:endParaRPr>
          </a:p>
          <a:p>
            <a:pPr marL="0" indent="0">
              <a:buNone/>
            </a:pPr>
            <a:r>
              <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Proporcionada</a:t>
            </a:r>
            <a:r>
              <a:rPr lang="es-AR" sz="2800" i="1" dirty="0" smtClean="0">
                <a:solidFill>
                  <a:schemeClr val="accent1">
                    <a:lumMod val="50000"/>
                  </a:schemeClr>
                </a:solidFill>
                <a:latin typeface="Comic Sans MS" panose="030F0702030302020204" pitchFamily="66" charset="0"/>
              </a:rPr>
              <a:t>: La medida de la ofrenda está dada por las posibilidades y la conciencia de cada uno. Solamente uno mismo puede saber lo que tiene y lo que puede dar…( Ecl 35, 12)</a:t>
            </a:r>
          </a:p>
          <a:p>
            <a:pPr marL="0" indent="0">
              <a:buNone/>
            </a:pPr>
            <a:endParaRPr lang="es-AR" sz="2600" i="1" dirty="0" smtClean="0">
              <a:solidFill>
                <a:schemeClr val="accent1">
                  <a:lumMod val="50000"/>
                </a:schemeClr>
              </a:solidFill>
              <a:latin typeface="Comic Sans MS" panose="030F0702030302020204" pitchFamily="66" charset="0"/>
            </a:endParaRPr>
          </a:p>
          <a:p>
            <a:pPr marL="0" indent="0">
              <a:buNone/>
            </a:pPr>
            <a:endParaRPr lang="es-AR" dirty="0" smtClean="0"/>
          </a:p>
        </p:txBody>
      </p:sp>
      <p:pic>
        <p:nvPicPr>
          <p:cNvPr id="21506" name="Picture 2" descr="D:\Mis Cosas\Mis imágenes\FANO\Jesus abraz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461561"/>
            <a:ext cx="3563889" cy="342382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4206567"/>
            <a:ext cx="5184576" cy="2246769"/>
          </a:xfrm>
          <a:prstGeom prst="rect">
            <a:avLst/>
          </a:prstGeom>
        </p:spPr>
        <p:txBody>
          <a:bodyPr wrap="square">
            <a:spAutoFit/>
          </a:bodyPr>
          <a:lstStyle/>
          <a:p>
            <a:pPr lvl="0">
              <a:spcBef>
                <a:spcPct val="20000"/>
              </a:spcBef>
            </a:pPr>
            <a:r>
              <a:rPr lang="es-AR" sz="2800" i="1" dirty="0">
                <a:solidFill>
                  <a:srgbClr val="4F81BD">
                    <a:lumMod val="50000"/>
                  </a:srgbClr>
                </a:solidFill>
                <a:effectLst>
                  <a:outerShdw blurRad="38100" dist="38100" dir="2700000" algn="tl">
                    <a:srgbClr val="000000">
                      <a:alpha val="43137"/>
                    </a:srgbClr>
                  </a:outerShdw>
                </a:effectLst>
                <a:latin typeface="Comic Sans MS" panose="030F0702030302020204" pitchFamily="66" charset="0"/>
              </a:rPr>
              <a:t>Constante</a:t>
            </a:r>
            <a:r>
              <a:rPr lang="es-AR" sz="2800" i="1" dirty="0">
                <a:solidFill>
                  <a:srgbClr val="4F81BD">
                    <a:lumMod val="50000"/>
                  </a:srgbClr>
                </a:solidFill>
                <a:latin typeface="Comic Sans MS" panose="030F0702030302020204" pitchFamily="66" charset="0"/>
              </a:rPr>
              <a:t>: Los beneficios que la  Iglesia nos ofrece   (sacramentos, caridad, catequesis…) son constantes. También sus necesidades.</a:t>
            </a:r>
          </a:p>
        </p:txBody>
      </p:sp>
    </p:spTree>
    <p:extLst>
      <p:ext uri="{BB962C8B-B14F-4D97-AF65-F5344CB8AC3E}">
        <p14:creationId xmlns:p14="http://schemas.microsoft.com/office/powerpoint/2010/main" val="3397800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84"/>
            <a:ext cx="8229600" cy="850106"/>
          </a:xfrm>
        </p:spPr>
        <p:txBody>
          <a:bodyPr>
            <a:normAutofit/>
          </a:bodyPr>
          <a:lstStyle/>
          <a:p>
            <a:r>
              <a:rPr lang="es-AR" sz="34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Clasificación de las Colectas</a:t>
            </a:r>
            <a:endParaRPr lang="es-AR" sz="3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316"/>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293" y="1995616"/>
            <a:ext cx="6152059" cy="2076321"/>
          </a:xfrm>
          <a:prstGeom prst="rect">
            <a:avLst/>
          </a:prstGeom>
        </p:spPr>
      </p:pic>
      <p:sp>
        <p:nvSpPr>
          <p:cNvPr id="3" name="2 Marcador de contenido"/>
          <p:cNvSpPr>
            <a:spLocks noGrp="1"/>
          </p:cNvSpPr>
          <p:nvPr>
            <p:ph idx="1"/>
          </p:nvPr>
        </p:nvSpPr>
        <p:spPr>
          <a:xfrm>
            <a:off x="395536" y="764704"/>
            <a:ext cx="8424936" cy="1440160"/>
          </a:xfrm>
        </p:spPr>
        <p:txBody>
          <a:bodyPr>
            <a:normAutofit/>
          </a:bodyPr>
          <a:lstStyle/>
          <a:p>
            <a:pPr marL="0" indent="0" algn="just">
              <a:buNone/>
            </a:pPr>
            <a:r>
              <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Ordinarias:</a:t>
            </a:r>
            <a:r>
              <a:rPr lang="es-AR" sz="2800"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 </a:t>
            </a:r>
            <a:r>
              <a:rPr lang="es-AR" sz="2800" dirty="0" smtClean="0">
                <a:solidFill>
                  <a:schemeClr val="accent1">
                    <a:lumMod val="50000"/>
                  </a:schemeClr>
                </a:solidFill>
                <a:latin typeface="Comic Sans MS" panose="030F0702030302020204" pitchFamily="66" charset="0"/>
              </a:rPr>
              <a:t>Destinadas al anuncio de la palabra de Dios, celebración de los sacramentos, obras de caridad y sostenimiento de la parroquia.</a:t>
            </a:r>
            <a:endParaRPr lang="es-AR" dirty="0" smtClean="0">
              <a:solidFill>
                <a:schemeClr val="accent1">
                  <a:lumMod val="50000"/>
                </a:schemeClr>
              </a:solidFill>
            </a:endParaRPr>
          </a:p>
          <a:p>
            <a:pPr marL="0" indent="0" algn="just">
              <a:buNone/>
            </a:pPr>
            <a:endParaRPr lang="es-AR" dirty="0">
              <a:solidFill>
                <a:schemeClr val="accent1">
                  <a:lumMod val="50000"/>
                </a:schemeClr>
              </a:solidFill>
            </a:endParaRPr>
          </a:p>
        </p:txBody>
      </p:sp>
      <p:sp>
        <p:nvSpPr>
          <p:cNvPr id="4" name="3 Rectángulo"/>
          <p:cNvSpPr/>
          <p:nvPr/>
        </p:nvSpPr>
        <p:spPr>
          <a:xfrm>
            <a:off x="395536" y="4049542"/>
            <a:ext cx="8676456" cy="2763834"/>
          </a:xfrm>
          <a:prstGeom prst="rect">
            <a:avLst/>
          </a:prstGeom>
        </p:spPr>
        <p:txBody>
          <a:bodyPr wrap="square">
            <a:spAutoFit/>
          </a:bodyPr>
          <a:lstStyle/>
          <a:p>
            <a:pPr lvl="0">
              <a:spcBef>
                <a:spcPct val="20000"/>
              </a:spcBef>
            </a:pPr>
            <a:r>
              <a:rPr lang="es-AR" sz="2800" i="1" dirty="0">
                <a:solidFill>
                  <a:srgbClr val="4F81BD">
                    <a:lumMod val="50000"/>
                  </a:srgbClr>
                </a:solidFill>
                <a:effectLst>
                  <a:outerShdw blurRad="38100" dist="38100" dir="2700000" algn="tl">
                    <a:srgbClr val="000000">
                      <a:alpha val="43137"/>
                    </a:srgbClr>
                  </a:outerShdw>
                </a:effectLst>
                <a:latin typeface="Comic Sans MS" panose="030F0702030302020204" pitchFamily="66" charset="0"/>
              </a:rPr>
              <a:t>Extraordinarias o Imperadas:</a:t>
            </a:r>
          </a:p>
          <a:p>
            <a:pPr lvl="0">
              <a:spcBef>
                <a:spcPct val="20000"/>
              </a:spcBef>
            </a:pPr>
            <a:r>
              <a:rPr lang="es-AR" sz="2800" dirty="0">
                <a:solidFill>
                  <a:srgbClr val="4F81BD">
                    <a:lumMod val="50000"/>
                  </a:srgbClr>
                </a:solidFill>
                <a:latin typeface="Comic Sans MS" panose="030F0702030302020204" pitchFamily="66" charset="0"/>
              </a:rPr>
              <a:t>Destinadas a otras comunidades o instituciones. Cubren también iniciativas caritativas y anunciar el evangelio. Deben hacerse en las fechas fijadas. Ningún responsable puede eximirse de realizarla y preanunciarla a los fieles.</a:t>
            </a:r>
          </a:p>
        </p:txBody>
      </p:sp>
    </p:spTree>
    <p:extLst>
      <p:ext uri="{BB962C8B-B14F-4D97-AF65-F5344CB8AC3E}">
        <p14:creationId xmlns:p14="http://schemas.microsoft.com/office/powerpoint/2010/main" val="39752290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69" y="4005064"/>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512" y="274638"/>
            <a:ext cx="8784976" cy="1143000"/>
          </a:xfrm>
        </p:spPr>
        <p:txBody>
          <a:bodyPr>
            <a:noAutofit/>
          </a:bodyPr>
          <a:lstStyle/>
          <a:p>
            <a:r>
              <a:rPr lang="es-AR" sz="36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Clasificación de las colectas imperadas</a:t>
            </a:r>
            <a:endParaRPr lang="es-AR" sz="36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251520" y="1600200"/>
            <a:ext cx="8229600" cy="4525963"/>
          </a:xfrm>
        </p:spPr>
        <p:txBody>
          <a:bodyPr>
            <a:normAutofit fontScale="85000" lnSpcReduction="10000"/>
          </a:bodyPr>
          <a:lstStyle/>
          <a:p>
            <a:pPr marL="0" indent="0">
              <a:buNone/>
            </a:pPr>
            <a:r>
              <a:rPr lang="es-AR"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Pontificias: </a:t>
            </a:r>
          </a:p>
          <a:p>
            <a:pPr marL="0" indent="0">
              <a:buNone/>
            </a:pPr>
            <a:r>
              <a:rPr lang="es-AR" dirty="0" smtClean="0">
                <a:solidFill>
                  <a:schemeClr val="accent1">
                    <a:lumMod val="50000"/>
                  </a:schemeClr>
                </a:solidFill>
                <a:latin typeface="Comic Sans MS" panose="030F0702030302020204" pitchFamily="66" charset="0"/>
              </a:rPr>
              <a:t>Misiones al África, Tierra Santa, Jornada Mundial Misional, Ofrenda Universal de la Iglesia.</a:t>
            </a:r>
          </a:p>
          <a:p>
            <a:pPr marL="0" indent="0">
              <a:buNone/>
            </a:pPr>
            <a:endParaRPr lang="es-AR" dirty="0" smtClean="0">
              <a:solidFill>
                <a:schemeClr val="accent1">
                  <a:lumMod val="50000"/>
                </a:schemeClr>
              </a:solidFill>
              <a:latin typeface="Comic Sans MS" panose="030F0702030302020204" pitchFamily="66" charset="0"/>
            </a:endParaRPr>
          </a:p>
          <a:p>
            <a:pPr marL="0" indent="0">
              <a:buNone/>
            </a:pPr>
            <a:r>
              <a:rPr lang="es-AR"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Nacionales (CEA):</a:t>
            </a:r>
          </a:p>
          <a:p>
            <a:pPr marL="0" indent="0">
              <a:buNone/>
            </a:pPr>
            <a:r>
              <a:rPr lang="es-AR" dirty="0" smtClean="0">
                <a:solidFill>
                  <a:schemeClr val="tx2">
                    <a:lumMod val="50000"/>
                  </a:schemeClr>
                </a:solidFill>
                <a:latin typeface="Comic Sans MS" panose="030F0702030302020204" pitchFamily="66" charset="0"/>
              </a:rPr>
              <a:t>Caritas, Más por Menos, Inmigración, para el XI CEN (2016).</a:t>
            </a:r>
          </a:p>
          <a:p>
            <a:pPr marL="0" indent="0">
              <a:buNone/>
            </a:pPr>
            <a:endParaRPr lang="es-AR" dirty="0" smtClean="0">
              <a:latin typeface="Comic Sans MS" panose="030F0702030302020204" pitchFamily="66" charset="0"/>
            </a:endParaRPr>
          </a:p>
          <a:p>
            <a:pPr marL="0" indent="0">
              <a:buNone/>
            </a:pPr>
            <a:r>
              <a:rPr lang="es-AR"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Diocesanas: </a:t>
            </a:r>
          </a:p>
          <a:p>
            <a:pPr marL="0" indent="0">
              <a:buNone/>
            </a:pPr>
            <a:r>
              <a:rPr lang="es-AR" dirty="0" smtClean="0">
                <a:solidFill>
                  <a:schemeClr val="tx2">
                    <a:lumMod val="50000"/>
                  </a:schemeClr>
                </a:solidFill>
                <a:latin typeface="Comic Sans MS" panose="030F0702030302020204" pitchFamily="66" charset="0"/>
              </a:rPr>
              <a:t>Jornada del Buen Pastor, FIDES, Ñemuasâi.</a:t>
            </a:r>
          </a:p>
          <a:p>
            <a:pPr marL="0" indent="0">
              <a:buNone/>
            </a:pPr>
            <a:endParaRPr lang="es-AR" dirty="0"/>
          </a:p>
        </p:txBody>
      </p:sp>
    </p:spTree>
    <p:extLst>
      <p:ext uri="{BB962C8B-B14F-4D97-AF65-F5344CB8AC3E}">
        <p14:creationId xmlns:p14="http://schemas.microsoft.com/office/powerpoint/2010/main" val="32808638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706090"/>
          </a:xfrm>
        </p:spPr>
        <p:txBody>
          <a:bodyPr>
            <a:norm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Reflexionemos</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395536" y="908720"/>
            <a:ext cx="8229600" cy="648072"/>
          </a:xfrm>
        </p:spPr>
        <p:txBody>
          <a:bodyPr/>
          <a:lstStyle/>
          <a:p>
            <a:r>
              <a:rPr lang="es-AR" sz="2800" dirty="0" smtClean="0">
                <a:solidFill>
                  <a:schemeClr val="tx2">
                    <a:lumMod val="50000"/>
                  </a:schemeClr>
                </a:solidFill>
                <a:latin typeface="Comic Sans MS" panose="030F0702030302020204" pitchFamily="66" charset="0"/>
              </a:rPr>
              <a:t>¿ Cómo estamos haciendo la Colecta?</a:t>
            </a:r>
          </a:p>
        </p:txBody>
      </p:sp>
      <p:sp>
        <p:nvSpPr>
          <p:cNvPr id="4" name="3 Rectángulo"/>
          <p:cNvSpPr/>
          <p:nvPr/>
        </p:nvSpPr>
        <p:spPr>
          <a:xfrm>
            <a:off x="395536" y="1393612"/>
            <a:ext cx="7920880" cy="523220"/>
          </a:xfrm>
          <a:prstGeom prst="rect">
            <a:avLst/>
          </a:prstGeom>
        </p:spPr>
        <p:txBody>
          <a:bodyPr wrap="square">
            <a:spAutoFit/>
          </a:bodyPr>
          <a:lstStyle/>
          <a:p>
            <a:pPr marL="342900" lvl="0" indent="-342900">
              <a:spcBef>
                <a:spcPct val="20000"/>
              </a:spcBef>
              <a:buFont typeface="Arial" panose="020B0604020202020204" pitchFamily="34" charset="0"/>
              <a:buChar char="•"/>
            </a:pPr>
            <a:r>
              <a:rPr lang="es-AR" sz="2800" dirty="0">
                <a:solidFill>
                  <a:srgbClr val="1F497D">
                    <a:lumMod val="50000"/>
                  </a:srgbClr>
                </a:solidFill>
                <a:latin typeface="Comic Sans MS" panose="030F0702030302020204" pitchFamily="66" charset="0"/>
              </a:rPr>
              <a:t>¿Dedicamos tiempo para su preparación </a:t>
            </a:r>
            <a:r>
              <a:rPr lang="es-AR" sz="2800" dirty="0" smtClean="0">
                <a:solidFill>
                  <a:srgbClr val="1F497D">
                    <a:lumMod val="50000"/>
                  </a:srgbClr>
                </a:solidFill>
                <a:latin typeface="Comic Sans MS" panose="030F0702030302020204" pitchFamily="66" charset="0"/>
              </a:rPr>
              <a:t>?</a:t>
            </a:r>
            <a:endParaRPr lang="es-AR" sz="2800" dirty="0">
              <a:solidFill>
                <a:srgbClr val="1F497D">
                  <a:lumMod val="50000"/>
                </a:srgbClr>
              </a:solidFill>
              <a:latin typeface="Comic Sans MS" panose="030F0702030302020204" pitchFamily="66" charset="0"/>
            </a:endParaRPr>
          </a:p>
        </p:txBody>
      </p:sp>
      <p:sp>
        <p:nvSpPr>
          <p:cNvPr id="5" name="4 Rectángulo"/>
          <p:cNvSpPr/>
          <p:nvPr/>
        </p:nvSpPr>
        <p:spPr>
          <a:xfrm>
            <a:off x="395536" y="1844824"/>
            <a:ext cx="8568952" cy="523220"/>
          </a:xfrm>
          <a:prstGeom prst="rect">
            <a:avLst/>
          </a:prstGeom>
        </p:spPr>
        <p:txBody>
          <a:bodyPr wrap="square">
            <a:spAutoFit/>
          </a:bodyPr>
          <a:lstStyle/>
          <a:p>
            <a:pPr marL="342900" lvl="0" indent="-342900">
              <a:spcBef>
                <a:spcPct val="20000"/>
              </a:spcBef>
              <a:buFont typeface="Arial" panose="020B0604020202020204" pitchFamily="34" charset="0"/>
              <a:buChar char="•"/>
            </a:pPr>
            <a:r>
              <a:rPr lang="es-AR" sz="2800" dirty="0">
                <a:solidFill>
                  <a:srgbClr val="1F497D">
                    <a:lumMod val="50000"/>
                  </a:srgbClr>
                </a:solidFill>
                <a:latin typeface="Comic Sans MS" panose="030F0702030302020204" pitchFamily="66" charset="0"/>
              </a:rPr>
              <a:t>¿Se le da un espacio propio en la celebración</a:t>
            </a:r>
            <a:r>
              <a:rPr lang="es-AR" sz="2800" dirty="0" smtClean="0">
                <a:solidFill>
                  <a:srgbClr val="1F497D">
                    <a:lumMod val="50000"/>
                  </a:srgbClr>
                </a:solidFill>
                <a:latin typeface="Comic Sans MS" panose="030F0702030302020204" pitchFamily="66" charset="0"/>
              </a:rPr>
              <a:t>?</a:t>
            </a:r>
            <a:endParaRPr lang="es-AR" sz="2800" dirty="0">
              <a:solidFill>
                <a:srgbClr val="1F497D">
                  <a:lumMod val="50000"/>
                </a:srgbClr>
              </a:solidFill>
              <a:latin typeface="Comic Sans MS" panose="030F0702030302020204" pitchFamily="66" charset="0"/>
            </a:endParaRPr>
          </a:p>
        </p:txBody>
      </p:sp>
      <p:sp>
        <p:nvSpPr>
          <p:cNvPr id="6" name="5 Rectángulo"/>
          <p:cNvSpPr/>
          <p:nvPr/>
        </p:nvSpPr>
        <p:spPr>
          <a:xfrm>
            <a:off x="395536" y="2329716"/>
            <a:ext cx="7920880" cy="523220"/>
          </a:xfrm>
          <a:prstGeom prst="rect">
            <a:avLst/>
          </a:prstGeom>
        </p:spPr>
        <p:txBody>
          <a:bodyPr wrap="square">
            <a:spAutoFit/>
          </a:bodyPr>
          <a:lstStyle/>
          <a:p>
            <a:pPr marL="342900" lvl="0" indent="-342900">
              <a:spcBef>
                <a:spcPct val="20000"/>
              </a:spcBef>
              <a:buFont typeface="Arial" panose="020B0604020202020204" pitchFamily="34" charset="0"/>
              <a:buChar char="•"/>
            </a:pPr>
            <a:r>
              <a:rPr lang="es-AR" sz="2800" dirty="0">
                <a:solidFill>
                  <a:srgbClr val="1F497D">
                    <a:lumMod val="50000"/>
                  </a:srgbClr>
                </a:solidFill>
                <a:latin typeface="Comic Sans MS" panose="030F0702030302020204" pitchFamily="66" charset="0"/>
              </a:rPr>
              <a:t>¿Quiénes son los encargados de realizarla?</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041650"/>
            <a:ext cx="423068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3" r="5256"/>
          <a:stretch/>
        </p:blipFill>
        <p:spPr bwMode="auto">
          <a:xfrm>
            <a:off x="3893474" y="2924944"/>
            <a:ext cx="499900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2213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7" y="2967878"/>
            <a:ext cx="2285773" cy="38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44624"/>
            <a:ext cx="8229600" cy="778098"/>
          </a:xfrm>
        </p:spPr>
        <p:txBody>
          <a:bodyPr>
            <a:normAutofit/>
          </a:bodyPr>
          <a:lstStyle/>
          <a:p>
            <a:r>
              <a:rPr lang="es-AR" sz="3600" i="1" dirty="0" smtClean="0">
                <a:effectLst>
                  <a:outerShdw blurRad="38100" dist="38100" dir="2700000" algn="tl">
                    <a:srgbClr val="000000">
                      <a:alpha val="43137"/>
                    </a:srgbClr>
                  </a:outerShdw>
                </a:effectLst>
                <a:latin typeface="Comic Sans MS" panose="030F0702030302020204" pitchFamily="66" charset="0"/>
              </a:rPr>
              <a:t>Tipos de Colecteros</a:t>
            </a:r>
            <a:endParaRPr lang="es-AR" sz="3600" i="1" dirty="0">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457200" y="836712"/>
            <a:ext cx="8229600" cy="4525963"/>
          </a:xfrm>
        </p:spPr>
        <p:txBody>
          <a:bodyPr>
            <a:normAutofit/>
          </a:bodyPr>
          <a:lstStyle/>
          <a:p>
            <a:pPr marL="0" lvl="0" indent="0" algn="ctr">
              <a:lnSpc>
                <a:spcPct val="90000"/>
              </a:lnSpc>
              <a:spcBef>
                <a:spcPts val="0"/>
              </a:spcBef>
              <a:buNone/>
              <a:defRPr/>
            </a:pPr>
            <a:r>
              <a:rPr lang="es-ES_tradnl" dirty="0">
                <a:solidFill>
                  <a:srgbClr val="B32C16">
                    <a:lumMod val="50000"/>
                  </a:srgbClr>
                </a:solidFill>
                <a:latin typeface="Comic Sans MS" panose="030F0702030302020204" pitchFamily="66" charset="0"/>
              </a:rPr>
              <a:t>Caso 1</a:t>
            </a:r>
            <a:r>
              <a:rPr lang="es-ES_tradnl" dirty="0" smtClean="0">
                <a:solidFill>
                  <a:srgbClr val="B32C16">
                    <a:lumMod val="50000"/>
                  </a:srgbClr>
                </a:solidFill>
                <a:latin typeface="Comic Sans MS" panose="030F0702030302020204" pitchFamily="66" charset="0"/>
              </a:rPr>
              <a:t>: </a:t>
            </a:r>
            <a:r>
              <a:rPr lang="es-ES_tradnl" i="1" dirty="0" smtClean="0">
                <a:solidFill>
                  <a:srgbClr val="B32C16">
                    <a:lumMod val="50000"/>
                  </a:srgbClr>
                </a:solidFill>
                <a:latin typeface="Comic Sans MS" panose="030F0702030302020204" pitchFamily="66" charset="0"/>
              </a:rPr>
              <a:t>La</a:t>
            </a:r>
            <a:r>
              <a:rPr lang="es-ES_tradnl" dirty="0" smtClean="0">
                <a:solidFill>
                  <a:srgbClr val="B32C16">
                    <a:lumMod val="50000"/>
                  </a:srgbClr>
                </a:solidFill>
                <a:latin typeface="Comic Sans MS" panose="030F0702030302020204" pitchFamily="66" charset="0"/>
              </a:rPr>
              <a:t> </a:t>
            </a:r>
            <a:r>
              <a:rPr lang="es-ES_tradnl" i="1" dirty="0">
                <a:solidFill>
                  <a:srgbClr val="B32C16">
                    <a:lumMod val="50000"/>
                  </a:srgbClr>
                </a:solidFill>
                <a:effectLst>
                  <a:outerShdw blurRad="38100" dist="38100" dir="2700000" algn="tl">
                    <a:srgbClr val="000000"/>
                  </a:outerShdw>
                </a:effectLst>
                <a:latin typeface="Comic Sans MS" panose="030F0702030302020204" pitchFamily="66" charset="0"/>
              </a:rPr>
              <a:t>Viejita </a:t>
            </a:r>
            <a:r>
              <a:rPr lang="es-ES_tradnl" i="1" dirty="0" smtClean="0">
                <a:solidFill>
                  <a:srgbClr val="B32C16">
                    <a:lumMod val="50000"/>
                  </a:srgbClr>
                </a:solidFill>
                <a:effectLst>
                  <a:outerShdw blurRad="38100" dist="38100" dir="2700000" algn="tl">
                    <a:srgbClr val="000000"/>
                  </a:outerShdw>
                </a:effectLst>
                <a:latin typeface="Comic Sans MS" panose="030F0702030302020204" pitchFamily="66" charset="0"/>
              </a:rPr>
              <a:t>1</a:t>
            </a:r>
            <a:r>
              <a:rPr lang="es-ES_tradnl" i="1" dirty="0" smtClean="0">
                <a:solidFill>
                  <a:srgbClr val="B32C16">
                    <a:lumMod val="50000"/>
                  </a:srgbClr>
                </a:solidFill>
                <a:latin typeface="Comic Sans MS" panose="030F0702030302020204" pitchFamily="66" charset="0"/>
              </a:rPr>
              <a:t> </a:t>
            </a:r>
            <a:endParaRPr lang="es-ES_tradnl" i="1" dirty="0">
              <a:solidFill>
                <a:srgbClr val="B32C16">
                  <a:lumMod val="50000"/>
                </a:srgbClr>
              </a:solidFill>
              <a:latin typeface="Comic Sans MS" panose="030F0702030302020204" pitchFamily="66" charset="0"/>
            </a:endParaRPr>
          </a:p>
          <a:p>
            <a:pPr marL="0" lvl="0" indent="0" algn="ctr">
              <a:lnSpc>
                <a:spcPct val="90000"/>
              </a:lnSpc>
              <a:spcBef>
                <a:spcPts val="0"/>
              </a:spcBef>
              <a:buNone/>
              <a:defRPr/>
            </a:pPr>
            <a:r>
              <a:rPr lang="es-ES_tradnl" i="1" dirty="0">
                <a:solidFill>
                  <a:srgbClr val="B32C16">
                    <a:lumMod val="50000"/>
                  </a:srgbClr>
                </a:solidFill>
                <a:latin typeface="Comic Sans MS" panose="030F0702030302020204" pitchFamily="66" charset="0"/>
              </a:rPr>
              <a:t>U</a:t>
            </a:r>
            <a:r>
              <a:rPr lang="es-ES_tradnl" i="1" dirty="0" smtClean="0">
                <a:solidFill>
                  <a:srgbClr val="B32C16">
                    <a:lumMod val="50000"/>
                  </a:srgbClr>
                </a:solidFill>
                <a:latin typeface="Comic Sans MS" panose="030F0702030302020204" pitchFamily="66" charset="0"/>
              </a:rPr>
              <a:t>n </a:t>
            </a:r>
            <a:r>
              <a:rPr lang="es-ES_tradnl" i="1" dirty="0">
                <a:solidFill>
                  <a:srgbClr val="B32C16">
                    <a:lumMod val="50000"/>
                  </a:srgbClr>
                </a:solidFill>
                <a:latin typeface="Comic Sans MS" panose="030F0702030302020204" pitchFamily="66" charset="0"/>
              </a:rPr>
              <a:t>prócer de la parroquia, </a:t>
            </a:r>
            <a:endParaRPr lang="es-ES_tradnl" i="1" dirty="0" smtClean="0">
              <a:solidFill>
                <a:srgbClr val="B32C16">
                  <a:lumMod val="50000"/>
                </a:srgbClr>
              </a:solidFill>
              <a:latin typeface="Comic Sans MS" panose="030F0702030302020204" pitchFamily="66" charset="0"/>
            </a:endParaRPr>
          </a:p>
          <a:p>
            <a:pPr marL="0" lvl="0" indent="0" algn="ctr">
              <a:lnSpc>
                <a:spcPct val="90000"/>
              </a:lnSpc>
              <a:spcBef>
                <a:spcPts val="0"/>
              </a:spcBef>
              <a:buNone/>
              <a:defRPr/>
            </a:pPr>
            <a:r>
              <a:rPr lang="es-ES_tradnl" i="1" dirty="0" smtClean="0">
                <a:solidFill>
                  <a:srgbClr val="B32C16">
                    <a:lumMod val="50000"/>
                  </a:srgbClr>
                </a:solidFill>
                <a:latin typeface="Comic Sans MS" panose="030F0702030302020204" pitchFamily="66" charset="0"/>
              </a:rPr>
              <a:t>querida </a:t>
            </a:r>
            <a:r>
              <a:rPr lang="es-ES_tradnl" i="1" dirty="0">
                <a:solidFill>
                  <a:srgbClr val="B32C16">
                    <a:lumMod val="50000"/>
                  </a:srgbClr>
                </a:solidFill>
                <a:latin typeface="Comic Sans MS" panose="030F0702030302020204" pitchFamily="66" charset="0"/>
              </a:rPr>
              <a:t>por todos</a:t>
            </a:r>
            <a:r>
              <a:rPr lang="es-ES_tradnl" i="1" dirty="0" smtClean="0">
                <a:solidFill>
                  <a:srgbClr val="B32C16">
                    <a:lumMod val="50000"/>
                  </a:srgbClr>
                </a:solidFill>
                <a:latin typeface="Comic Sans MS" panose="030F0702030302020204" pitchFamily="66" charset="0"/>
              </a:rPr>
              <a:t>, con </a:t>
            </a:r>
            <a:r>
              <a:rPr lang="es-ES_tradnl" i="1" dirty="0">
                <a:solidFill>
                  <a:srgbClr val="B32C16">
                    <a:lumMod val="50000"/>
                  </a:srgbClr>
                </a:solidFill>
                <a:latin typeface="Comic Sans MS" panose="030F0702030302020204" pitchFamily="66" charset="0"/>
              </a:rPr>
              <a:t>grandes dificultades para caminar, termina la </a:t>
            </a:r>
            <a:r>
              <a:rPr lang="es-ES_tradnl" i="1" dirty="0" smtClean="0">
                <a:solidFill>
                  <a:srgbClr val="B32C16">
                    <a:lumMod val="50000"/>
                  </a:srgbClr>
                </a:solidFill>
                <a:latin typeface="Comic Sans MS" panose="030F0702030302020204" pitchFamily="66" charset="0"/>
              </a:rPr>
              <a:t>colecta  </a:t>
            </a:r>
            <a:r>
              <a:rPr lang="es-ES_tradnl" i="1" dirty="0">
                <a:solidFill>
                  <a:srgbClr val="B32C16">
                    <a:lumMod val="50000"/>
                  </a:srgbClr>
                </a:solidFill>
                <a:latin typeface="Comic Sans MS" panose="030F0702030302020204" pitchFamily="66" charset="0"/>
              </a:rPr>
              <a:t>para la acción de gracias.</a:t>
            </a:r>
            <a:endParaRPr lang="es-AR" sz="2800" dirty="0">
              <a:latin typeface="Comic Sans MS" panose="030F0702030302020204" pitchFamily="66"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998913"/>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4938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6784" y="44624"/>
            <a:ext cx="2123728" cy="2207617"/>
          </a:xfrm>
          <a:prstGeom prst="rect">
            <a:avLst/>
          </a:prstGeom>
        </p:spPr>
      </p:pic>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3069" y1="29026" x2="32772" y2="37030"/>
                        <a14:backgroundMark x1="32772" y1="37030" x2="37624" y2="38091"/>
                        <a14:backgroundMark x1="37624" y1="38091" x2="40693" y2="30955"/>
                        <a14:backgroundMark x1="40693" y1="30955" x2="38317" y2="25940"/>
                      </a14:backgroundRemoval>
                    </a14:imgEffect>
                  </a14:imgLayer>
                </a14:imgProps>
              </a:ext>
              <a:ext uri="{28A0092B-C50C-407E-A947-70E740481C1C}">
                <a14:useLocalDpi xmlns:a14="http://schemas.microsoft.com/office/drawing/2010/main" val="0"/>
              </a:ext>
            </a:extLst>
          </a:blip>
          <a:srcRect/>
          <a:stretch>
            <a:fillRect/>
          </a:stretch>
        </p:blipFill>
        <p:spPr bwMode="auto">
          <a:xfrm>
            <a:off x="-36512" y="3115462"/>
            <a:ext cx="3672408" cy="376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0" y="274638"/>
            <a:ext cx="8686800" cy="1143000"/>
          </a:xfrm>
        </p:spPr>
        <p:txBody>
          <a:bodyPr>
            <a:noAutofit/>
          </a:bodyPr>
          <a:lstStyle/>
          <a:p>
            <a:pPr algn="l"/>
            <a:r>
              <a:rPr lang="es-AR" sz="2800" i="1" dirty="0" smtClean="0">
                <a:solidFill>
                  <a:schemeClr val="accent2"/>
                </a:solidFill>
                <a:effectLst>
                  <a:outerShdw blurRad="38100" dist="38100" dir="2700000" algn="tl">
                    <a:srgbClr val="000000">
                      <a:alpha val="43137"/>
                    </a:srgbClr>
                  </a:outerShdw>
                </a:effectLst>
                <a:latin typeface="Comic Sans MS" panose="030F0702030302020204" pitchFamily="66" charset="0"/>
              </a:rPr>
              <a:t>Oración del Congreso Eucarístico Nacional   </a:t>
            </a:r>
            <a:br>
              <a:rPr lang="es-AR" sz="2800" i="1" dirty="0" smtClean="0">
                <a:solidFill>
                  <a:schemeClr val="accent2"/>
                </a:solidFill>
                <a:effectLst>
                  <a:outerShdw blurRad="38100" dist="38100" dir="2700000" algn="tl">
                    <a:srgbClr val="000000">
                      <a:alpha val="43137"/>
                    </a:srgbClr>
                  </a:outerShdw>
                </a:effectLst>
                <a:latin typeface="Comic Sans MS" panose="030F0702030302020204" pitchFamily="66" charset="0"/>
              </a:rPr>
            </a:br>
            <a:r>
              <a:rPr lang="es-AR" sz="2800" i="1" dirty="0" smtClean="0">
                <a:solidFill>
                  <a:schemeClr val="accent2"/>
                </a:solidFill>
                <a:effectLst>
                  <a:outerShdw blurRad="38100" dist="38100" dir="2700000" algn="tl">
                    <a:srgbClr val="000000">
                      <a:alpha val="43137"/>
                    </a:srgbClr>
                  </a:outerShdw>
                </a:effectLst>
                <a:latin typeface="Comic Sans MS" panose="030F0702030302020204" pitchFamily="66" charset="0"/>
              </a:rPr>
              <a:t>Tucumán 2016 </a:t>
            </a:r>
            <a:br>
              <a:rPr lang="es-AR" sz="2800" i="1" dirty="0" smtClean="0">
                <a:solidFill>
                  <a:schemeClr val="accent2"/>
                </a:solidFill>
                <a:effectLst>
                  <a:outerShdw blurRad="38100" dist="38100" dir="2700000" algn="tl">
                    <a:srgbClr val="000000">
                      <a:alpha val="43137"/>
                    </a:srgbClr>
                  </a:outerShdw>
                </a:effectLst>
                <a:latin typeface="Comic Sans MS" panose="030F0702030302020204" pitchFamily="66" charset="0"/>
              </a:rPr>
            </a:br>
            <a:endParaRPr lang="es-AR" sz="2800" i="1" dirty="0">
              <a:solidFill>
                <a:schemeClr val="accent2"/>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35496" y="2348880"/>
            <a:ext cx="9073008" cy="4221088"/>
          </a:xfrm>
        </p:spPr>
        <p:txBody>
          <a:bodyPr>
            <a:noAutofit/>
          </a:bodyPr>
          <a:lstStyle/>
          <a:p>
            <a:pPr marL="0" indent="0" algn="r">
              <a:buNone/>
            </a:pPr>
            <a:r>
              <a:rPr lang="es-AR" sz="2600" dirty="0" smtClean="0">
                <a:solidFill>
                  <a:schemeClr val="accent1">
                    <a:lumMod val="50000"/>
                  </a:schemeClr>
                </a:solidFill>
                <a:latin typeface="Comic Sans MS" panose="030F0702030302020204" pitchFamily="66" charset="0"/>
              </a:rPr>
              <a:t>Jesucristo, Señor de la historia te necesitamos.  </a:t>
            </a:r>
          </a:p>
          <a:p>
            <a:pPr marL="0" indent="0" algn="r">
              <a:buNone/>
            </a:pPr>
            <a:r>
              <a:rPr lang="es-AR" sz="2600" dirty="0" smtClean="0">
                <a:solidFill>
                  <a:schemeClr val="accent1">
                    <a:lumMod val="50000"/>
                  </a:schemeClr>
                </a:solidFill>
                <a:latin typeface="Comic Sans MS" panose="030F0702030302020204" pitchFamily="66" charset="0"/>
              </a:rPr>
              <a:t>Tú eres el Pan de Vida para nuestro pueblo peregrino. </a:t>
            </a:r>
          </a:p>
          <a:p>
            <a:pPr marL="0" indent="0" algn="r">
              <a:buNone/>
            </a:pPr>
            <a:r>
              <a:rPr lang="es-AR" sz="2600" dirty="0" smtClean="0">
                <a:solidFill>
                  <a:schemeClr val="accent1">
                    <a:lumMod val="50000"/>
                  </a:schemeClr>
                </a:solidFill>
                <a:latin typeface="Comic Sans MS" panose="030F0702030302020204" pitchFamily="66" charset="0"/>
              </a:rPr>
              <a:t>Conscientes de tu presencia real </a:t>
            </a:r>
          </a:p>
          <a:p>
            <a:pPr marL="0" indent="0" algn="r">
              <a:buNone/>
            </a:pPr>
            <a:r>
              <a:rPr lang="es-AR" sz="2600" dirty="0" smtClean="0">
                <a:solidFill>
                  <a:schemeClr val="accent1">
                    <a:lumMod val="50000"/>
                  </a:schemeClr>
                </a:solidFill>
                <a:latin typeface="Comic Sans MS" panose="030F0702030302020204" pitchFamily="66" charset="0"/>
              </a:rPr>
              <a:t>en el Santísimo Sacramento </a:t>
            </a:r>
          </a:p>
          <a:p>
            <a:pPr marL="0" indent="0" algn="r">
              <a:buNone/>
            </a:pPr>
            <a:r>
              <a:rPr lang="es-AR" sz="2600" dirty="0" smtClean="0">
                <a:solidFill>
                  <a:schemeClr val="accent1">
                    <a:lumMod val="50000"/>
                  </a:schemeClr>
                </a:solidFill>
                <a:latin typeface="Comic Sans MS" panose="030F0702030302020204" pitchFamily="66" charset="0"/>
              </a:rPr>
              <a:t>te alabamos y adoramos, </a:t>
            </a:r>
          </a:p>
          <a:p>
            <a:pPr marL="0" indent="0" algn="r">
              <a:buNone/>
            </a:pPr>
            <a:r>
              <a:rPr lang="es-AR" sz="2600" dirty="0" smtClean="0">
                <a:solidFill>
                  <a:schemeClr val="accent1">
                    <a:lumMod val="50000"/>
                  </a:schemeClr>
                </a:solidFill>
                <a:latin typeface="Comic Sans MS" panose="030F0702030302020204" pitchFamily="66" charset="0"/>
              </a:rPr>
              <a:t>te celebramos y proclamamos,  </a:t>
            </a:r>
          </a:p>
          <a:p>
            <a:pPr marL="0" indent="0" algn="r">
              <a:buNone/>
            </a:pPr>
            <a:r>
              <a:rPr lang="es-AR" sz="2600" dirty="0" smtClean="0">
                <a:solidFill>
                  <a:schemeClr val="accent1">
                    <a:lumMod val="50000"/>
                  </a:schemeClr>
                </a:solidFill>
                <a:latin typeface="Comic Sans MS" panose="030F0702030302020204" pitchFamily="66" charset="0"/>
              </a:rPr>
              <a:t>te recibimos y compartimos. </a:t>
            </a:r>
          </a:p>
          <a:p>
            <a:pPr marL="0" indent="0">
              <a:buNone/>
            </a:pPr>
            <a:r>
              <a:rPr lang="es-AR" sz="2000" dirty="0" smtClean="0"/>
              <a:t> </a:t>
            </a:r>
          </a:p>
        </p:txBody>
      </p:sp>
    </p:spTree>
    <p:extLst>
      <p:ext uri="{BB962C8B-B14F-4D97-AF65-F5344CB8AC3E}">
        <p14:creationId xmlns:p14="http://schemas.microsoft.com/office/powerpoint/2010/main" val="42923358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8641"/>
            <a:ext cx="8229600" cy="2448271"/>
          </a:xfrm>
        </p:spPr>
        <p:txBody>
          <a:bodyPr/>
          <a:lstStyle/>
          <a:p>
            <a:pPr marL="0" lvl="0" indent="0" algn="ctr">
              <a:lnSpc>
                <a:spcPct val="90000"/>
              </a:lnSpc>
              <a:spcBef>
                <a:spcPts val="0"/>
              </a:spcBef>
              <a:buNone/>
              <a:defRPr/>
            </a:pPr>
            <a:r>
              <a:rPr lang="es-ES_tradnl" sz="3600" dirty="0">
                <a:solidFill>
                  <a:srgbClr val="B32C16">
                    <a:lumMod val="50000"/>
                  </a:srgbClr>
                </a:solidFill>
                <a:latin typeface="Comic Sans MS" panose="030F0702030302020204" pitchFamily="66" charset="0"/>
              </a:rPr>
              <a:t>Caso </a:t>
            </a:r>
            <a:r>
              <a:rPr lang="es-ES_tradnl" sz="3600" dirty="0" smtClean="0">
                <a:solidFill>
                  <a:srgbClr val="B32C16">
                    <a:lumMod val="50000"/>
                  </a:srgbClr>
                </a:solidFill>
                <a:latin typeface="Comic Sans MS" panose="030F0702030302020204" pitchFamily="66" charset="0"/>
              </a:rPr>
              <a:t>2: La</a:t>
            </a:r>
            <a:r>
              <a:rPr lang="es-ES_tradnl" sz="3600" i="1" dirty="0" smtClean="0">
                <a:solidFill>
                  <a:srgbClr val="B32C16">
                    <a:lumMod val="50000"/>
                  </a:srgbClr>
                </a:solidFill>
                <a:latin typeface="Comic Sans MS" panose="030F0702030302020204" pitchFamily="66" charset="0"/>
              </a:rPr>
              <a:t> </a:t>
            </a:r>
            <a:r>
              <a:rPr lang="es-ES_tradnl" sz="3600" i="1" dirty="0">
                <a:solidFill>
                  <a:srgbClr val="B32C16">
                    <a:lumMod val="50000"/>
                  </a:srgbClr>
                </a:solidFill>
                <a:effectLst>
                  <a:outerShdw blurRad="38100" dist="38100" dir="2700000" algn="tl">
                    <a:srgbClr val="000000"/>
                  </a:outerShdw>
                </a:effectLst>
                <a:latin typeface="Comic Sans MS" panose="030F0702030302020204" pitchFamily="66" charset="0"/>
              </a:rPr>
              <a:t>Viejita </a:t>
            </a:r>
            <a:r>
              <a:rPr lang="es-ES_tradnl" sz="3600" i="1" dirty="0" smtClean="0">
                <a:solidFill>
                  <a:srgbClr val="B32C16">
                    <a:lumMod val="50000"/>
                  </a:srgbClr>
                </a:solidFill>
                <a:effectLst>
                  <a:outerShdw blurRad="38100" dist="38100" dir="2700000" algn="tl">
                    <a:srgbClr val="000000"/>
                  </a:outerShdw>
                </a:effectLst>
                <a:latin typeface="Comic Sans MS" panose="030F0702030302020204" pitchFamily="66" charset="0"/>
              </a:rPr>
              <a:t>2</a:t>
            </a:r>
            <a:r>
              <a:rPr lang="es-ES_tradnl" sz="3600" i="1" dirty="0" smtClean="0">
                <a:solidFill>
                  <a:srgbClr val="B32C16">
                    <a:lumMod val="50000"/>
                  </a:srgbClr>
                </a:solidFill>
                <a:latin typeface="Comic Sans MS" panose="030F0702030302020204" pitchFamily="66" charset="0"/>
              </a:rPr>
              <a:t> </a:t>
            </a:r>
          </a:p>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A</a:t>
            </a:r>
            <a:r>
              <a:rPr lang="es-ES_tradnl" sz="3600" i="1" dirty="0" smtClean="0">
                <a:solidFill>
                  <a:srgbClr val="B32C16">
                    <a:lumMod val="50000"/>
                  </a:srgbClr>
                </a:solidFill>
                <a:latin typeface="Comic Sans MS" panose="030F0702030302020204" pitchFamily="66" charset="0"/>
              </a:rPr>
              <a:t>cosadora </a:t>
            </a:r>
            <a:r>
              <a:rPr lang="es-ES_tradnl" sz="3600" i="1" dirty="0">
                <a:solidFill>
                  <a:srgbClr val="B32C16">
                    <a:lumMod val="50000"/>
                  </a:srgbClr>
                </a:solidFill>
                <a:latin typeface="Comic Sans MS" panose="030F0702030302020204" pitchFamily="66" charset="0"/>
              </a:rPr>
              <a:t>profesional de la colecta,</a:t>
            </a:r>
          </a:p>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nos incrimina con su mirada de: “si no pones, te vas al Infierno</a:t>
            </a:r>
            <a:r>
              <a:rPr lang="es-ES_tradnl" sz="3600" i="1" dirty="0" smtClean="0">
                <a:solidFill>
                  <a:srgbClr val="B32C16">
                    <a:lumMod val="50000"/>
                  </a:srgbClr>
                </a:solidFill>
                <a:latin typeface="Comic Sans MS" panose="030F0702030302020204" pitchFamily="66" charset="0"/>
              </a:rPr>
              <a:t>”.</a:t>
            </a:r>
            <a:endParaRPr lang="es-ES_tradnl" sz="3600" i="1" dirty="0">
              <a:solidFill>
                <a:srgbClr val="B32C16">
                  <a:lumMod val="50000"/>
                </a:srgbClr>
              </a:solidFill>
              <a:latin typeface="Comic Sans MS" panose="030F0702030302020204" pitchFamily="66"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6" y="4026297"/>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191" b="89888" l="4802" r="97495">
                        <a14:backgroundMark x1="32150" y1="47865" x2="23800" y2="44494"/>
                        <a14:backgroundMark x1="29854" y1="59551" x2="20251" y2="71910"/>
                        <a14:backgroundMark x1="73695" y1="32135" x2="92484" y2="69663"/>
                        <a14:backgroundMark x1="77035" y1="32584" x2="83716" y2="24494"/>
                        <a14:backgroundMark x1="72651" y1="26517" x2="76200" y2="23146"/>
                      </a14:backgroundRemoval>
                    </a14:imgEffect>
                  </a14:imgLayer>
                </a14:imgProps>
              </a:ext>
              <a:ext uri="{28A0092B-C50C-407E-A947-70E740481C1C}">
                <a14:useLocalDpi xmlns:a14="http://schemas.microsoft.com/office/drawing/2010/main" val="0"/>
              </a:ext>
            </a:extLst>
          </a:blip>
          <a:srcRect l="3918" t="7094" r="17936" b="8770"/>
          <a:stretch/>
        </p:blipFill>
        <p:spPr bwMode="auto">
          <a:xfrm>
            <a:off x="2326988" y="2192100"/>
            <a:ext cx="4621276" cy="462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2029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261" y="620689"/>
            <a:ext cx="9116739" cy="2304256"/>
          </a:xfrm>
        </p:spPr>
        <p:txBody>
          <a:bodyPr/>
          <a:lstStyle/>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Caso </a:t>
            </a:r>
            <a:r>
              <a:rPr lang="es-ES_tradnl" sz="3600" i="1" dirty="0" smtClean="0">
                <a:solidFill>
                  <a:srgbClr val="B32C16">
                    <a:lumMod val="50000"/>
                  </a:srgbClr>
                </a:solidFill>
                <a:latin typeface="Comic Sans MS" panose="030F0702030302020204" pitchFamily="66" charset="0"/>
              </a:rPr>
              <a:t>3: </a:t>
            </a:r>
            <a:r>
              <a:rPr lang="es-ES_tradnl" sz="3600" i="1" dirty="0">
                <a:solidFill>
                  <a:srgbClr val="B32C16">
                    <a:lumMod val="50000"/>
                  </a:srgbClr>
                </a:solidFill>
                <a:effectLst>
                  <a:outerShdw blurRad="38100" dist="38100" dir="2700000" algn="tl">
                    <a:srgbClr val="000000"/>
                  </a:outerShdw>
                </a:effectLst>
                <a:latin typeface="Comic Sans MS" panose="030F0702030302020204" pitchFamily="66" charset="0"/>
              </a:rPr>
              <a:t>El </a:t>
            </a:r>
            <a:r>
              <a:rPr lang="es-ES_tradnl" sz="3600" i="1" dirty="0" smtClean="0">
                <a:solidFill>
                  <a:srgbClr val="B32C16">
                    <a:lumMod val="50000"/>
                  </a:srgbClr>
                </a:solidFill>
                <a:effectLst>
                  <a:outerShdw blurRad="38100" dist="38100" dir="2700000" algn="tl">
                    <a:srgbClr val="000000"/>
                  </a:outerShdw>
                </a:effectLst>
                <a:latin typeface="Comic Sans MS" panose="030F0702030302020204" pitchFamily="66" charset="0"/>
              </a:rPr>
              <a:t>Jet</a:t>
            </a:r>
            <a:endParaRPr lang="es-ES_tradnl" sz="3600" i="1" dirty="0">
              <a:solidFill>
                <a:srgbClr val="B32C16">
                  <a:lumMod val="50000"/>
                </a:srgbClr>
              </a:solidFill>
              <a:latin typeface="Comic Sans MS" panose="030F0702030302020204" pitchFamily="66" charset="0"/>
            </a:endParaRPr>
          </a:p>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P</a:t>
            </a:r>
            <a:r>
              <a:rPr lang="es-ES_tradnl" sz="3600" i="1" dirty="0" smtClean="0">
                <a:solidFill>
                  <a:srgbClr val="B32C16">
                    <a:lumMod val="50000"/>
                  </a:srgbClr>
                </a:solidFill>
                <a:latin typeface="Comic Sans MS" panose="030F0702030302020204" pitchFamily="66" charset="0"/>
              </a:rPr>
              <a:t>asa </a:t>
            </a:r>
            <a:r>
              <a:rPr lang="es-ES_tradnl" sz="3600" i="1" dirty="0">
                <a:solidFill>
                  <a:srgbClr val="B32C16">
                    <a:lumMod val="50000"/>
                  </a:srgbClr>
                </a:solidFill>
                <a:latin typeface="Comic Sans MS" panose="030F0702030302020204" pitchFamily="66" charset="0"/>
              </a:rPr>
              <a:t>rapidísimo, apenas llegan a poner </a:t>
            </a:r>
            <a:r>
              <a:rPr lang="es-ES_tradnl" sz="3600" i="1" dirty="0" smtClean="0">
                <a:solidFill>
                  <a:srgbClr val="B32C16">
                    <a:lumMod val="50000"/>
                  </a:srgbClr>
                </a:solidFill>
                <a:latin typeface="Comic Sans MS" panose="030F0702030302020204" pitchFamily="66" charset="0"/>
              </a:rPr>
              <a:t>los primeros </a:t>
            </a:r>
            <a:r>
              <a:rPr lang="es-ES_tradnl" sz="3600" i="1" dirty="0">
                <a:solidFill>
                  <a:srgbClr val="B32C16">
                    <a:lumMod val="50000"/>
                  </a:srgbClr>
                </a:solidFill>
                <a:latin typeface="Comic Sans MS" panose="030F0702030302020204" pitchFamily="66" charset="0"/>
              </a:rPr>
              <a:t>de cada banco... </a:t>
            </a:r>
            <a:endParaRPr lang="es-ES_tradnl" sz="3600" i="1" dirty="0" smtClean="0">
              <a:solidFill>
                <a:srgbClr val="B32C16">
                  <a:lumMod val="50000"/>
                </a:srgbClr>
              </a:solidFill>
              <a:latin typeface="Comic Sans MS" panose="030F0702030302020204" pitchFamily="66" charset="0"/>
            </a:endParaRPr>
          </a:p>
          <a:p>
            <a:pPr marL="0" lvl="0" indent="0" algn="ctr">
              <a:lnSpc>
                <a:spcPct val="90000"/>
              </a:lnSpc>
              <a:spcBef>
                <a:spcPts val="0"/>
              </a:spcBef>
              <a:buNone/>
              <a:defRPr/>
            </a:pPr>
            <a:r>
              <a:rPr lang="es-ES_tradnl" sz="3600" i="1" dirty="0" smtClean="0">
                <a:solidFill>
                  <a:srgbClr val="B32C16">
                    <a:lumMod val="50000"/>
                  </a:srgbClr>
                </a:solidFill>
                <a:latin typeface="Comic Sans MS" panose="030F0702030302020204" pitchFamily="66" charset="0"/>
              </a:rPr>
              <a:t>si </a:t>
            </a:r>
            <a:r>
              <a:rPr lang="es-ES_tradnl" sz="3600" i="1" dirty="0">
                <a:solidFill>
                  <a:srgbClr val="B32C16">
                    <a:lumMod val="50000"/>
                  </a:srgbClr>
                </a:solidFill>
                <a:latin typeface="Comic Sans MS" panose="030F0702030302020204" pitchFamily="66" charset="0"/>
              </a:rPr>
              <a:t>alcanzan a sacar el dinero del bolsillo.</a:t>
            </a:r>
          </a:p>
          <a:p>
            <a:pPr marL="0" indent="0">
              <a:buNone/>
            </a:pPr>
            <a:endParaRPr lang="es-AR" dirty="0"/>
          </a:p>
        </p:txBody>
      </p:sp>
      <p:pic>
        <p:nvPicPr>
          <p:cNvPr id="16387" name="Picture 3" descr="D:\Mis Cosas\Mis imágenes\viviana esc\ciclo vida hombre lll.jpg"/>
          <p:cNvPicPr>
            <a:picLocks noChangeAspect="1" noChangeArrowheads="1"/>
          </p:cNvPicPr>
          <p:nvPr/>
        </p:nvPicPr>
        <p:blipFill rotWithShape="1">
          <a:blip r:embed="rId2">
            <a:extLst>
              <a:ext uri="{28A0092B-C50C-407E-A947-70E740481C1C}">
                <a14:useLocalDpi xmlns:a14="http://schemas.microsoft.com/office/drawing/2010/main" val="0"/>
              </a:ext>
            </a:extLst>
          </a:blip>
          <a:srcRect l="40781" t="32315" r="44957" b="17244"/>
          <a:stretch/>
        </p:blipFill>
        <p:spPr bwMode="auto">
          <a:xfrm>
            <a:off x="4312061" y="3675074"/>
            <a:ext cx="1196043" cy="299428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1" y="4026297"/>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022" b="92141" l="5315" r="95276">
                        <a14:foregroundMark x1="37008" y1="27308" x2="30512" y2="30255"/>
                        <a14:foregroundMark x1="34055" y1="31827" x2="32874" y2="52849"/>
                        <a14:foregroundMark x1="30118" y1="92141" x2="30118" y2="92141"/>
                      </a14:backgroundRemoval>
                    </a14:imgEffect>
                  </a14:imgLayer>
                </a14:imgProps>
              </a:ext>
              <a:ext uri="{28A0092B-C50C-407E-A947-70E740481C1C}">
                <a14:useLocalDpi xmlns:a14="http://schemas.microsoft.com/office/drawing/2010/main" val="0"/>
              </a:ext>
            </a:extLst>
          </a:blip>
          <a:srcRect l="4873" t="14760" r="2912" b="19100"/>
          <a:stretch/>
        </p:blipFill>
        <p:spPr bwMode="auto">
          <a:xfrm rot="20633817" flipH="1">
            <a:off x="3410506" y="2404136"/>
            <a:ext cx="2581727" cy="185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631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4525963"/>
          </a:xfrm>
        </p:spPr>
        <p:txBody>
          <a:bodyPr/>
          <a:lstStyle/>
          <a:p>
            <a:pPr marL="0" lvl="0" indent="0" algn="ctr">
              <a:lnSpc>
                <a:spcPct val="90000"/>
              </a:lnSpc>
              <a:spcBef>
                <a:spcPts val="0"/>
              </a:spcBef>
              <a:buNone/>
              <a:defRPr/>
            </a:pPr>
            <a:r>
              <a:rPr lang="es-ES_tradnl" sz="3600" dirty="0">
                <a:solidFill>
                  <a:srgbClr val="B32C16">
                    <a:lumMod val="50000"/>
                  </a:srgbClr>
                </a:solidFill>
                <a:latin typeface="Comic Sans MS" panose="030F0702030302020204" pitchFamily="66" charset="0"/>
              </a:rPr>
              <a:t>Caso 4: </a:t>
            </a:r>
            <a:r>
              <a:rPr lang="es-ES_tradnl" sz="3600" i="1" dirty="0" smtClean="0">
                <a:solidFill>
                  <a:srgbClr val="B32C16">
                    <a:lumMod val="50000"/>
                  </a:srgbClr>
                </a:solidFill>
                <a:latin typeface="Comic Sans MS" panose="030F0702030302020204" pitchFamily="66" charset="0"/>
              </a:rPr>
              <a:t>El </a:t>
            </a:r>
            <a:r>
              <a:rPr lang="es-ES_tradnl" sz="3600" i="1" dirty="0">
                <a:solidFill>
                  <a:srgbClr val="B32C16">
                    <a:lumMod val="50000"/>
                  </a:srgbClr>
                </a:solidFill>
                <a:effectLst>
                  <a:outerShdw blurRad="38100" dist="38100" dir="2700000" algn="tl">
                    <a:srgbClr val="000000"/>
                  </a:outerShdw>
                </a:effectLst>
                <a:latin typeface="Comic Sans MS" panose="030F0702030302020204" pitchFamily="66" charset="0"/>
              </a:rPr>
              <a:t>cara ´e </a:t>
            </a:r>
            <a:r>
              <a:rPr lang="es-ES_tradnl" sz="3600" i="1" dirty="0" smtClean="0">
                <a:solidFill>
                  <a:srgbClr val="B32C16">
                    <a:lumMod val="50000"/>
                  </a:srgbClr>
                </a:solidFill>
                <a:effectLst>
                  <a:outerShdw blurRad="38100" dist="38100" dir="2700000" algn="tl">
                    <a:srgbClr val="000000"/>
                  </a:outerShdw>
                </a:effectLst>
                <a:latin typeface="Comic Sans MS" panose="030F0702030302020204" pitchFamily="66" charset="0"/>
              </a:rPr>
              <a:t>perro</a:t>
            </a:r>
            <a:endParaRPr lang="es-ES_tradnl" sz="3600" i="1" dirty="0">
              <a:solidFill>
                <a:srgbClr val="B32C16">
                  <a:lumMod val="50000"/>
                </a:srgbClr>
              </a:solidFill>
              <a:latin typeface="Comic Sans MS" panose="030F0702030302020204" pitchFamily="66" charset="0"/>
            </a:endParaRPr>
          </a:p>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N</a:t>
            </a:r>
            <a:r>
              <a:rPr lang="es-ES_tradnl" sz="3600" i="1" dirty="0" smtClean="0">
                <a:solidFill>
                  <a:srgbClr val="B32C16">
                    <a:lumMod val="50000"/>
                  </a:srgbClr>
                </a:solidFill>
                <a:latin typeface="Comic Sans MS" panose="030F0702030302020204" pitchFamily="66" charset="0"/>
              </a:rPr>
              <a:t>o </a:t>
            </a:r>
            <a:r>
              <a:rPr lang="es-ES_tradnl" sz="3600" i="1" dirty="0">
                <a:solidFill>
                  <a:srgbClr val="B32C16">
                    <a:lumMod val="50000"/>
                  </a:srgbClr>
                </a:solidFill>
                <a:latin typeface="Comic Sans MS" panose="030F0702030302020204" pitchFamily="66" charset="0"/>
              </a:rPr>
              <a:t>agradece, no mira a la gente”.</a:t>
            </a:r>
          </a:p>
          <a:p>
            <a:pPr marL="0" indent="0">
              <a:buNone/>
            </a:pPr>
            <a:endParaRPr lang="es-A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998913"/>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16832"/>
            <a:ext cx="3960440" cy="383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5335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4525963"/>
          </a:xfrm>
        </p:spPr>
        <p:txBody>
          <a:bodyPr>
            <a:normAutofit/>
          </a:bodyPr>
          <a:lstStyle/>
          <a:p>
            <a:pPr marL="0" lvl="0" indent="0" algn="ctr">
              <a:lnSpc>
                <a:spcPct val="90000"/>
              </a:lnSpc>
              <a:spcBef>
                <a:spcPts val="0"/>
              </a:spcBef>
              <a:buNone/>
              <a:defRPr/>
            </a:pPr>
            <a:r>
              <a:rPr lang="es-ES_tradnl" sz="3600" i="1" dirty="0">
                <a:solidFill>
                  <a:srgbClr val="B32C16">
                    <a:lumMod val="50000"/>
                  </a:srgbClr>
                </a:solidFill>
                <a:latin typeface="Comic Sans MS" panose="030F0702030302020204" pitchFamily="66" charset="0"/>
              </a:rPr>
              <a:t>Caso </a:t>
            </a:r>
            <a:r>
              <a:rPr lang="es-ES_tradnl" sz="3600" i="1" dirty="0" smtClean="0">
                <a:solidFill>
                  <a:srgbClr val="B32C16">
                    <a:lumMod val="50000"/>
                  </a:srgbClr>
                </a:solidFill>
                <a:latin typeface="Comic Sans MS" panose="030F0702030302020204" pitchFamily="66" charset="0"/>
              </a:rPr>
              <a:t>5</a:t>
            </a:r>
          </a:p>
          <a:p>
            <a:pPr marL="0" lvl="0" indent="0" algn="ctr">
              <a:lnSpc>
                <a:spcPct val="90000"/>
              </a:lnSpc>
              <a:spcBef>
                <a:spcPts val="0"/>
              </a:spcBef>
              <a:buNone/>
              <a:defRPr/>
            </a:pPr>
            <a:r>
              <a:rPr lang="es-ES_tradnl" sz="3600" i="1" dirty="0" smtClean="0">
                <a:solidFill>
                  <a:srgbClr val="B32C16">
                    <a:lumMod val="50000"/>
                  </a:srgbClr>
                </a:solidFill>
                <a:latin typeface="Comic Sans MS" panose="030F0702030302020204" pitchFamily="66" charset="0"/>
              </a:rPr>
              <a:t>El </a:t>
            </a:r>
            <a:r>
              <a:rPr lang="es-ES_tradnl" sz="3600" i="1" dirty="0" smtClean="0">
                <a:solidFill>
                  <a:srgbClr val="B32C16">
                    <a:lumMod val="50000"/>
                  </a:srgbClr>
                </a:solidFill>
                <a:effectLst>
                  <a:outerShdw blurRad="38100" dist="38100" dir="2700000" algn="tl">
                    <a:srgbClr val="000000"/>
                  </a:outerShdw>
                </a:effectLst>
                <a:latin typeface="Comic Sans MS" panose="030F0702030302020204" pitchFamily="66" charset="0"/>
              </a:rPr>
              <a:t>canchero </a:t>
            </a:r>
            <a:r>
              <a:rPr lang="es-ES_tradnl" sz="3600" i="1" dirty="0" smtClean="0">
                <a:solidFill>
                  <a:srgbClr val="B32C16">
                    <a:lumMod val="50000"/>
                  </a:srgbClr>
                </a:solidFill>
                <a:latin typeface="Comic Sans MS" panose="030F0702030302020204" pitchFamily="66" charset="0"/>
              </a:rPr>
              <a:t>:</a:t>
            </a:r>
            <a:r>
              <a:rPr lang="es-ES_tradnl" sz="3600" i="1" dirty="0" smtClean="0">
                <a:solidFill>
                  <a:srgbClr val="B32C16">
                    <a:lumMod val="50000"/>
                  </a:srgbClr>
                </a:solidFill>
                <a:effectLst>
                  <a:outerShdw blurRad="38100" dist="38100" dir="2700000" algn="tl">
                    <a:srgbClr val="000000"/>
                  </a:outerShdw>
                </a:effectLst>
                <a:latin typeface="Comic Sans MS" panose="030F0702030302020204" pitchFamily="66" charset="0"/>
              </a:rPr>
              <a:t> </a:t>
            </a:r>
            <a:r>
              <a:rPr lang="es-ES_tradnl" sz="3600" i="1" dirty="0" smtClean="0">
                <a:solidFill>
                  <a:srgbClr val="B32C16">
                    <a:lumMod val="50000"/>
                  </a:srgbClr>
                </a:solidFill>
                <a:latin typeface="Comic Sans MS" panose="030F0702030302020204" pitchFamily="66" charset="0"/>
              </a:rPr>
              <a:t>Empieza </a:t>
            </a:r>
            <a:r>
              <a:rPr lang="es-ES_tradnl" sz="3600" i="1" dirty="0">
                <a:solidFill>
                  <a:srgbClr val="B32C16">
                    <a:lumMod val="50000"/>
                  </a:srgbClr>
                </a:solidFill>
                <a:latin typeface="Comic Sans MS" panose="030F0702030302020204" pitchFamily="66" charset="0"/>
              </a:rPr>
              <a:t>de atrás y la gente, como no lo ve cuando viene, no puede participar.</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993083"/>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61" b="100000" l="10000" r="90000">
                        <a14:foregroundMark x1="26279" y1="81275" x2="26860" y2="91036"/>
                        <a14:backgroundMark x1="16628" y1="70916" x2="21744" y2="78685"/>
                        <a14:backgroundMark x1="23488" y1="91434" x2="27209" y2="93028"/>
                        <a14:backgroundMark x1="30930" y1="85657" x2="31744" y2="89044"/>
                        <a14:backgroundMark x1="40930" y1="84661" x2="41163" y2="96813"/>
                        <a14:backgroundMark x1="53256" y1="81673" x2="55233" y2="97809"/>
                      </a14:backgroundRemoval>
                    </a14:imgEffect>
                  </a14:imgLayer>
                </a14:imgProps>
              </a:ext>
              <a:ext uri="{28A0092B-C50C-407E-A947-70E740481C1C}">
                <a14:useLocalDpi xmlns:a14="http://schemas.microsoft.com/office/drawing/2010/main" val="0"/>
              </a:ext>
            </a:extLst>
          </a:blip>
          <a:srcRect l="13633" t="10838" r="31369"/>
          <a:stretch/>
        </p:blipFill>
        <p:spPr bwMode="auto">
          <a:xfrm flipH="1">
            <a:off x="4771161" y="2492896"/>
            <a:ext cx="3689271" cy="365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761" b="89841" l="67791" r="84535"/>
                    </a14:imgEffect>
                  </a14:imgLayer>
                </a14:imgProps>
              </a:ext>
              <a:ext uri="{28A0092B-C50C-407E-A947-70E740481C1C}">
                <a14:useLocalDpi xmlns:a14="http://schemas.microsoft.com/office/drawing/2010/main" val="0"/>
              </a:ext>
            </a:extLst>
          </a:blip>
          <a:srcRect l="68265" t="11638" r="15107" b="44056"/>
          <a:stretch/>
        </p:blipFill>
        <p:spPr bwMode="auto">
          <a:xfrm rot="662598" flipH="1">
            <a:off x="3812253" y="4565543"/>
            <a:ext cx="1562669" cy="229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009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6632"/>
            <a:ext cx="8229600" cy="5649491"/>
          </a:xfrm>
        </p:spPr>
        <p:txBody>
          <a:bodyPr/>
          <a:lstStyle/>
          <a:p>
            <a:pPr marL="0" indent="0" algn="ctr">
              <a:buNone/>
            </a:pPr>
            <a:r>
              <a:rPr lang="es-ES_tradnl" sz="3600" i="1" dirty="0">
                <a:solidFill>
                  <a:srgbClr val="B32C16">
                    <a:lumMod val="50000"/>
                  </a:srgbClr>
                </a:solidFill>
                <a:latin typeface="Comic Sans MS" panose="030F0702030302020204" pitchFamily="66" charset="0"/>
              </a:rPr>
              <a:t>Caso </a:t>
            </a:r>
            <a:r>
              <a:rPr lang="es-ES_tradnl" sz="3600" i="1" dirty="0" smtClean="0">
                <a:solidFill>
                  <a:srgbClr val="B32C16">
                    <a:lumMod val="50000"/>
                  </a:srgbClr>
                </a:solidFill>
                <a:latin typeface="Comic Sans MS" panose="030F0702030302020204" pitchFamily="66" charset="0"/>
              </a:rPr>
              <a:t>6: </a:t>
            </a:r>
          </a:p>
          <a:p>
            <a:pPr marL="0" indent="0" algn="ctr">
              <a:buNone/>
            </a:pPr>
            <a:r>
              <a:rPr lang="es-ES_tradnl" sz="3600" i="1" dirty="0" smtClean="0">
                <a:solidFill>
                  <a:srgbClr val="B32C16">
                    <a:lumMod val="50000"/>
                  </a:srgbClr>
                </a:solidFill>
                <a:latin typeface="Comic Sans MS" panose="030F0702030302020204" pitchFamily="66" charset="0"/>
              </a:rPr>
              <a:t>El </a:t>
            </a:r>
            <a:r>
              <a:rPr lang="es-ES_tradnl" sz="3600" b="1" i="1" dirty="0" smtClean="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“Besuqueiro” </a:t>
            </a:r>
            <a:r>
              <a:rPr lang="es-ES_tradnl" sz="3600" i="1" dirty="0" smtClean="0">
                <a:solidFill>
                  <a:srgbClr val="B32C16">
                    <a:lumMod val="50000"/>
                  </a:srgbClr>
                </a:solidFill>
                <a:latin typeface="Comic Sans MS" panose="030F0702030302020204" pitchFamily="66" charset="0"/>
              </a:rPr>
              <a:t>pasa </a:t>
            </a:r>
          </a:p>
          <a:p>
            <a:pPr marL="0" indent="0" algn="ctr">
              <a:buNone/>
            </a:pPr>
            <a:r>
              <a:rPr lang="es-ES_tradnl" sz="3600" i="1" dirty="0" smtClean="0">
                <a:solidFill>
                  <a:srgbClr val="B32C16">
                    <a:lumMod val="50000"/>
                  </a:srgbClr>
                </a:solidFill>
                <a:latin typeface="Comic Sans MS" panose="030F0702030302020204" pitchFamily="66" charset="0"/>
              </a:rPr>
              <a:t>saludando a todos.</a:t>
            </a:r>
            <a:endParaRPr lang="es-AR"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383508"/>
            <a:ext cx="2247131" cy="337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rot="19796185">
            <a:off x="7214080" y="4466899"/>
            <a:ext cx="86075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1 Acorde"/>
          <p:cNvSpPr/>
          <p:nvPr/>
        </p:nvSpPr>
        <p:spPr>
          <a:xfrm rot="15914814">
            <a:off x="6732752" y="4551920"/>
            <a:ext cx="707452" cy="675384"/>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843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46" b="73180" l="22798" r="79275"/>
                    </a14:imgEffect>
                  </a14:imgLayer>
                </a14:imgProps>
              </a:ext>
              <a:ext uri="{28A0092B-C50C-407E-A947-70E740481C1C}">
                <a14:useLocalDpi xmlns:a14="http://schemas.microsoft.com/office/drawing/2010/main" val="0"/>
              </a:ext>
            </a:extLst>
          </a:blip>
          <a:srcRect l="22237" t="7946" r="17610" b="24138"/>
          <a:stretch/>
        </p:blipFill>
        <p:spPr bwMode="auto">
          <a:xfrm flipH="1">
            <a:off x="1619672" y="3289412"/>
            <a:ext cx="2756938" cy="388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707" l="9217" r="89862">
                        <a14:foregroundMark x1="47005" y1="25862" x2="47005" y2="31466"/>
                        <a14:backgroundMark x1="11521" y1="25000" x2="27650" y2="12069"/>
                        <a14:backgroundMark x1="28571" y1="11207" x2="47926" y2="6034"/>
                        <a14:backgroundMark x1="74654" y1="12500" x2="88940" y2="23707"/>
                        <a14:backgroundMark x1="88018" y1="82759" x2="74194" y2="93103"/>
                        <a14:backgroundMark x1="36406" y1="96552" x2="19816" y2="89224"/>
                      </a14:backgroundRemoval>
                    </a14:imgEffect>
                  </a14:imgLayer>
                </a14:imgProps>
              </a:ext>
              <a:ext uri="{28A0092B-C50C-407E-A947-70E740481C1C}">
                <a14:useLocalDpi xmlns:a14="http://schemas.microsoft.com/office/drawing/2010/main" val="0"/>
              </a:ext>
            </a:extLst>
          </a:blip>
          <a:srcRect l="21582" r="23628"/>
          <a:stretch/>
        </p:blipFill>
        <p:spPr bwMode="auto">
          <a:xfrm>
            <a:off x="340241" y="2102406"/>
            <a:ext cx="2466753" cy="481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7" b="99020" l="1768" r="100000">
                        <a14:foregroundMark x1="46717" y1="25817" x2="53283" y2="27941"/>
                        <a14:foregroundMark x1="66414" y1="25490" x2="71970" y2="25817"/>
                      </a14:backgroundRemoval>
                    </a14:imgEffect>
                  </a14:imgLayer>
                </a14:imgProps>
              </a:ext>
              <a:ext uri="{28A0092B-C50C-407E-A947-70E740481C1C}">
                <a14:useLocalDpi xmlns:a14="http://schemas.microsoft.com/office/drawing/2010/main" val="0"/>
              </a:ext>
            </a:extLst>
          </a:blip>
          <a:srcRect l="55074"/>
          <a:stretch/>
        </p:blipFill>
        <p:spPr bwMode="auto">
          <a:xfrm>
            <a:off x="-36512" y="3373263"/>
            <a:ext cx="1084232" cy="372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474446"/>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8913"/>
            <a:ext cx="31765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116632"/>
            <a:ext cx="8229600" cy="648072"/>
          </a:xfrm>
        </p:spPr>
        <p:txBody>
          <a:bodyPr>
            <a:norm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Sugerencias Prácticas</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251520" y="836712"/>
            <a:ext cx="8712968" cy="5832648"/>
          </a:xfrm>
        </p:spPr>
        <p:txBody>
          <a:bodyPr>
            <a:noAutofit/>
          </a:bodyPr>
          <a:lstStyle/>
          <a:p>
            <a:pPr marL="274320" lvl="0" indent="-274320" algn="ctr">
              <a:spcBef>
                <a:spcPts val="600"/>
              </a:spcBef>
              <a:buClr>
                <a:srgbClr val="FE8637"/>
              </a:buClr>
              <a:buSzPct val="70000"/>
              <a:buNone/>
            </a:pPr>
            <a:r>
              <a:rPr lang="es-AR" sz="28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Dar a conocer el sentido profundo de la Colecta.</a:t>
            </a:r>
          </a:p>
          <a:p>
            <a:pPr marL="274320" lvl="0" indent="-274320" algn="ctr">
              <a:spcBef>
                <a:spcPts val="600"/>
              </a:spcBef>
              <a:buClr>
                <a:srgbClr val="FE8637"/>
              </a:buClr>
              <a:buSzPct val="70000"/>
              <a:buNone/>
            </a:pPr>
            <a:endParaRPr lang="es-AR" sz="1400"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endParaRPr>
          </a:p>
          <a:p>
            <a:pPr marL="514350" lvl="0" indent="-514350">
              <a:spcBef>
                <a:spcPts val="600"/>
              </a:spcBef>
              <a:buClr>
                <a:srgbClr val="FE8637"/>
              </a:buClr>
              <a:buSzPct val="70000"/>
              <a:buNone/>
              <a:tabLst>
                <a:tab pos="1162050" algn="l"/>
              </a:tabLst>
            </a:pPr>
            <a:r>
              <a:rPr lang="es-AR" sz="2800" b="1" i="1"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a.</a:t>
            </a:r>
            <a:r>
              <a:rPr lang="es-AR" sz="2800" i="1" dirty="0">
                <a:solidFill>
                  <a:prstClr val="black"/>
                </a:solidFill>
                <a:latin typeface="Comic Sans MS" panose="030F0702030302020204" pitchFamily="66" charset="0"/>
              </a:rPr>
              <a:t> </a:t>
            </a:r>
            <a:r>
              <a:rPr lang="es-AR" sz="2400" b="1" i="1" dirty="0">
                <a:solidFill>
                  <a:schemeClr val="tx2">
                    <a:lumMod val="50000"/>
                  </a:schemeClr>
                </a:solidFill>
                <a:latin typeface="Comic Sans MS" panose="030F0702030302020204" pitchFamily="66" charset="0"/>
              </a:rPr>
              <a:t>Distinguiendo los diferentes destinatarios:</a:t>
            </a:r>
          </a:p>
          <a:p>
            <a:pPr marL="274320" lvl="0" indent="-274320">
              <a:spcBef>
                <a:spcPts val="600"/>
              </a:spcBef>
              <a:buClr>
                <a:srgbClr val="FE8637"/>
              </a:buClr>
              <a:buSzPct val="70000"/>
              <a:tabLst>
                <a:tab pos="1162050" algn="l"/>
              </a:tabLst>
            </a:pPr>
            <a:r>
              <a:rPr lang="es-AR" sz="2400" i="1"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Personas que asisten a Misa.</a:t>
            </a:r>
          </a:p>
          <a:p>
            <a:pPr marL="274320" lvl="0" indent="-274320">
              <a:spcBef>
                <a:spcPts val="600"/>
              </a:spcBef>
              <a:buClr>
                <a:srgbClr val="FE8637"/>
              </a:buClr>
              <a:buSzPct val="70000"/>
              <a:tabLst>
                <a:tab pos="1162050" algn="l"/>
              </a:tabLst>
            </a:pPr>
            <a:r>
              <a:rPr lang="es-AR" sz="2400" i="1"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Los que participan de los grupos de la Parroquia.</a:t>
            </a:r>
          </a:p>
          <a:p>
            <a:pPr marL="274320" lvl="0" indent="-274320">
              <a:spcBef>
                <a:spcPts val="600"/>
              </a:spcBef>
              <a:buClr>
                <a:srgbClr val="FE8637"/>
              </a:buClr>
              <a:buSzPct val="70000"/>
              <a:tabLst>
                <a:tab pos="1162050" algn="l"/>
              </a:tabLst>
            </a:pPr>
            <a:r>
              <a:rPr lang="es-AR" sz="2400" i="1"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Los que se acercan para recibir los sacramentos</a:t>
            </a:r>
            <a:r>
              <a:rPr lang="es-AR" sz="2400" i="1" dirty="0" smtClean="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a:t>
            </a:r>
          </a:p>
          <a:p>
            <a:pPr marL="514350" lvl="0" indent="-514350">
              <a:spcBef>
                <a:spcPts val="600"/>
              </a:spcBef>
              <a:buClr>
                <a:srgbClr val="FE8637"/>
              </a:buClr>
              <a:buSzPct val="70000"/>
              <a:buNone/>
              <a:tabLst>
                <a:tab pos="1162050" algn="l"/>
              </a:tabLst>
            </a:pPr>
            <a:r>
              <a:rPr lang="es-AR" sz="2400" b="1" i="1" dirty="0" smtClean="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b</a:t>
            </a:r>
            <a:r>
              <a:rPr lang="es-AR" sz="2400" b="1" i="1" dirty="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a:t>
            </a:r>
            <a:r>
              <a:rPr lang="es-AR" sz="2400" i="1" dirty="0">
                <a:solidFill>
                  <a:prstClr val="black"/>
                </a:solidFill>
                <a:effectLst>
                  <a:outerShdw blurRad="38100" dist="38100" dir="2700000" algn="tl">
                    <a:srgbClr val="000000">
                      <a:alpha val="43137"/>
                    </a:srgbClr>
                  </a:outerShdw>
                </a:effectLst>
                <a:latin typeface="Comic Sans MS" panose="030F0702030302020204" pitchFamily="66" charset="0"/>
              </a:rPr>
              <a:t> Preparación de la Colecta previa a la Misa</a:t>
            </a:r>
            <a:r>
              <a:rPr lang="es-AR" sz="2400" i="1" dirty="0" smtClean="0">
                <a:solidFill>
                  <a:prstClr val="black"/>
                </a:solidFill>
                <a:effectLst>
                  <a:outerShdw blurRad="38100" dist="38100" dir="2700000" algn="tl">
                    <a:srgbClr val="000000">
                      <a:alpha val="43137"/>
                    </a:srgbClr>
                  </a:outerShdw>
                </a:effectLst>
                <a:latin typeface="Comic Sans MS" panose="030F0702030302020204" pitchFamily="66" charset="0"/>
              </a:rPr>
              <a:t>.</a:t>
            </a:r>
          </a:p>
          <a:p>
            <a:pPr marL="274320" lvl="0" indent="-274320">
              <a:spcBef>
                <a:spcPts val="600"/>
              </a:spcBef>
              <a:buClr>
                <a:srgbClr val="FE8637"/>
              </a:buClr>
              <a:buSzPct val="70000"/>
              <a:buNone/>
              <a:tabLst>
                <a:tab pos="1162050" algn="l"/>
              </a:tabLst>
            </a:pPr>
            <a:r>
              <a:rPr lang="es-AR" sz="2400" b="1"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a:t>
            </a:r>
            <a:r>
              <a:rPr lang="es-AR" sz="24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t>
            </a:r>
            <a:r>
              <a:rPr lang="es-AR" sz="2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 Tiempo y espacio</a:t>
            </a:r>
            <a:r>
              <a:rPr lang="es-AR" sz="24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t>
            </a:r>
            <a:endParaRPr lang="es-AR" sz="2800" i="1" dirty="0">
              <a:solidFill>
                <a:prstClr val="black"/>
              </a:solidFill>
              <a:effectLst>
                <a:outerShdw blurRad="38100" dist="38100" dir="2700000" algn="tl">
                  <a:srgbClr val="000000">
                    <a:alpha val="43137"/>
                  </a:srgbClr>
                </a:outerShdw>
              </a:effectLst>
              <a:latin typeface="Comic Sans MS" panose="030F0702030302020204" pitchFamily="66" charset="0"/>
            </a:endParaRPr>
          </a:p>
          <a:p>
            <a:pPr marL="274320" lvl="0" indent="-274320">
              <a:spcBef>
                <a:spcPts val="600"/>
              </a:spcBef>
              <a:buClr>
                <a:srgbClr val="FE8637"/>
              </a:buClr>
              <a:buSzPct val="70000"/>
              <a:buNone/>
              <a:tabLst>
                <a:tab pos="1162050" algn="l"/>
              </a:tabLst>
            </a:pPr>
            <a:r>
              <a:rPr lang="es-AR" sz="2400" i="1" dirty="0" smtClean="0">
                <a:solidFill>
                  <a:srgbClr val="B32C16">
                    <a:lumMod val="50000"/>
                  </a:srgbClr>
                </a:solidFill>
                <a:effectLst>
                  <a:outerShdw blurRad="38100" dist="38100" dir="2700000" algn="tl">
                    <a:srgbClr val="000000">
                      <a:alpha val="43137"/>
                    </a:srgbClr>
                  </a:outerShdw>
                </a:effectLst>
                <a:latin typeface="Comic Sans MS" panose="030F0702030302020204" pitchFamily="66" charset="0"/>
              </a:rPr>
              <a:t>   </a:t>
            </a: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Podemos </a:t>
            </a: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darle a la Colecta el lugar que le </a:t>
            </a: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corresponde,      en </a:t>
            </a: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lugar de encimarlo con otra parte de la </a:t>
            </a: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Misa.</a:t>
            </a:r>
            <a:endPar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buNone/>
            </a:pPr>
            <a:r>
              <a:rPr lang="es-AR" sz="2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d. Diferentes maneras de llegar a la gente.</a:t>
            </a:r>
          </a:p>
          <a:p>
            <a:pPr marL="0" indent="0">
              <a:buNone/>
            </a:pPr>
            <a:r>
              <a:rPr lang="es-AR" sz="2400" i="1" dirty="0">
                <a:effectLst>
                  <a:outerShdw blurRad="38100" dist="38100" dir="2700000" algn="tl">
                    <a:srgbClr val="000000">
                      <a:alpha val="43137"/>
                    </a:srgbClr>
                  </a:outerShdw>
                </a:effectLst>
                <a:latin typeface="Comic Sans MS" panose="030F0702030302020204" pitchFamily="66" charset="0"/>
              </a:rPr>
              <a:t>e. Distintos recipientes.</a:t>
            </a:r>
          </a:p>
          <a:p>
            <a:pPr marL="0" indent="0">
              <a:buNone/>
            </a:pPr>
            <a:r>
              <a:rPr lang="es-AR" sz="24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f. Elección de voluntarios.</a:t>
            </a:r>
          </a:p>
          <a:p>
            <a:pPr marL="0" indent="0">
              <a:buNone/>
            </a:pPr>
            <a:endParaRPr lang="es-AR" sz="3600" dirty="0">
              <a:latin typeface="Comic Sans MS" panose="030F0702030302020204" pitchFamily="66" charset="0"/>
            </a:endParaRPr>
          </a:p>
        </p:txBody>
      </p:sp>
    </p:spTree>
    <p:extLst>
      <p:ext uri="{BB962C8B-B14F-4D97-AF65-F5344CB8AC3E}">
        <p14:creationId xmlns:p14="http://schemas.microsoft.com/office/powerpoint/2010/main" val="27514092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2852936"/>
            <a:ext cx="5381625" cy="3933825"/>
          </a:xfrm>
          <a:prstGeom prst="rect">
            <a:avLst/>
          </a:prstGeom>
        </p:spPr>
      </p:pic>
      <p:sp>
        <p:nvSpPr>
          <p:cNvPr id="3" name="2 Marcador de contenido"/>
          <p:cNvSpPr>
            <a:spLocks noGrp="1"/>
          </p:cNvSpPr>
          <p:nvPr>
            <p:ph idx="1"/>
          </p:nvPr>
        </p:nvSpPr>
        <p:spPr>
          <a:xfrm>
            <a:off x="457200" y="476672"/>
            <a:ext cx="8229600" cy="5649491"/>
          </a:xfrm>
        </p:spPr>
        <p:txBody>
          <a:bodyPr>
            <a:normAutofit/>
          </a:bodyPr>
          <a:lstStyle/>
          <a:p>
            <a:pPr marL="274320" lvl="0" indent="-274320" algn="ctr">
              <a:spcBef>
                <a:spcPts val="600"/>
              </a:spcBef>
              <a:buClr>
                <a:srgbClr val="FE8637"/>
              </a:buClr>
              <a:buSzPct val="70000"/>
              <a:buNone/>
            </a:pPr>
            <a:r>
              <a:rPr lang="es-AR" i="1" dirty="0" smtClean="0">
                <a:solidFill>
                  <a:srgbClr val="B32C16">
                    <a:lumMod val="50000"/>
                  </a:srgbClr>
                </a:solidFill>
                <a:latin typeface="Comic Sans MS" panose="030F0702030302020204" pitchFamily="66" charset="0"/>
              </a:rPr>
              <a:t>“</a:t>
            </a:r>
            <a:r>
              <a:rPr lang="es-AR" i="1" dirty="0">
                <a:solidFill>
                  <a:srgbClr val="B32C16">
                    <a:lumMod val="50000"/>
                  </a:srgbClr>
                </a:solidFill>
                <a:latin typeface="Comic Sans MS" panose="030F0702030302020204" pitchFamily="66" charset="0"/>
              </a:rPr>
              <a:t>Damos gracias a Dios por los </a:t>
            </a:r>
            <a:r>
              <a:rPr lang="es-AR"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“colecteros</a:t>
            </a:r>
            <a:r>
              <a:rPr lang="es-AR"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a:t>
            </a:r>
            <a:r>
              <a:rPr lang="es-AR" i="1" dirty="0">
                <a:solidFill>
                  <a:schemeClr val="accent2">
                    <a:lumMod val="50000"/>
                  </a:schemeClr>
                </a:solidFill>
                <a:latin typeface="Comic Sans MS" panose="030F0702030302020204" pitchFamily="66" charset="0"/>
              </a:rPr>
              <a:t>,</a:t>
            </a:r>
            <a:r>
              <a:rPr lang="es-AR"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a:t>
            </a:r>
            <a:r>
              <a:rPr lang="es-AR" i="1" dirty="0">
                <a:solidFill>
                  <a:srgbClr val="B32C16">
                    <a:lumMod val="50000"/>
                  </a:srgbClr>
                </a:solidFill>
                <a:latin typeface="Comic Sans MS" panose="030F0702030302020204" pitchFamily="66" charset="0"/>
              </a:rPr>
              <a:t>ya que sin su servicio constante y desinteresado no se podría hacer frente a las necesidades de la Parroquia”.</a:t>
            </a:r>
          </a:p>
          <a:p>
            <a:pPr marL="0" indent="0">
              <a:buNone/>
            </a:pPr>
            <a:endParaRPr lang="es-AR"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84985"/>
            <a:ext cx="3969797"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999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b="4169"/>
          <a:stretch/>
        </p:blipFill>
        <p:spPr>
          <a:xfrm>
            <a:off x="2771800" y="3821090"/>
            <a:ext cx="3528392" cy="3064294"/>
          </a:xfrm>
          <a:prstGeom prst="rect">
            <a:avLst/>
          </a:prstGeom>
        </p:spPr>
      </p:pic>
      <p:sp>
        <p:nvSpPr>
          <p:cNvPr id="2" name="1 Título"/>
          <p:cNvSpPr>
            <a:spLocks noGrp="1"/>
          </p:cNvSpPr>
          <p:nvPr>
            <p:ph type="title"/>
          </p:nvPr>
        </p:nvSpPr>
        <p:spPr>
          <a:xfrm>
            <a:off x="457200" y="116632"/>
            <a:ext cx="8229600" cy="1008112"/>
          </a:xfrm>
        </p:spPr>
        <p:txBody>
          <a:bodyPr>
            <a:noAutofit/>
          </a:bodyPr>
          <a:lstStyle/>
          <a:p>
            <a:r>
              <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Un desafío. Volver al estilo de las primeras comunidades</a:t>
            </a:r>
          </a:p>
        </p:txBody>
      </p:sp>
      <p:sp>
        <p:nvSpPr>
          <p:cNvPr id="3" name="2 Marcador de contenido"/>
          <p:cNvSpPr>
            <a:spLocks noGrp="1"/>
          </p:cNvSpPr>
          <p:nvPr>
            <p:ph idx="1"/>
          </p:nvPr>
        </p:nvSpPr>
        <p:spPr>
          <a:xfrm>
            <a:off x="251520" y="1124744"/>
            <a:ext cx="8712968" cy="4525963"/>
          </a:xfrm>
        </p:spPr>
        <p:txBody>
          <a:bodyPr>
            <a:normAutofit/>
          </a:bodyPr>
          <a:lstStyle/>
          <a:p>
            <a:pPr marL="0" indent="0" algn="ctr">
              <a:buNone/>
            </a:pPr>
            <a:r>
              <a:rPr lang="es-AR" sz="2600" i="1" dirty="0">
                <a:solidFill>
                  <a:schemeClr val="accent1">
                    <a:lumMod val="50000"/>
                  </a:schemeClr>
                </a:solidFill>
                <a:latin typeface="Comic Sans MS" panose="030F0702030302020204" pitchFamily="66" charset="0"/>
              </a:rPr>
              <a:t>“Todos se reunían asiduamente para escuchar la enseñanza de los apóstoles y participar en la vida común, en la fracción del pan y en las oraciones…Íntimamente unidos, frecuentaban a diario el Templo, partían el pan en sus casas, y comían juntos con alegría y sencillez de corazón; ellos alababan a Dios y eran queridos por todo el pueblo” (</a:t>
            </a:r>
            <a:r>
              <a:rPr lang="es-AR" sz="2600" i="1" dirty="0" err="1">
                <a:solidFill>
                  <a:schemeClr val="accent1">
                    <a:lumMod val="50000"/>
                  </a:schemeClr>
                </a:solidFill>
                <a:latin typeface="Comic Sans MS" panose="030F0702030302020204" pitchFamily="66" charset="0"/>
              </a:rPr>
              <a:t>Hch</a:t>
            </a:r>
            <a:r>
              <a:rPr lang="es-AR" sz="2600" i="1" dirty="0">
                <a:solidFill>
                  <a:schemeClr val="accent1">
                    <a:lumMod val="50000"/>
                  </a:schemeClr>
                </a:solidFill>
                <a:latin typeface="Comic Sans MS" panose="030F0702030302020204" pitchFamily="66" charset="0"/>
              </a:rPr>
              <a:t>. 2,42.46-47)</a:t>
            </a:r>
          </a:p>
        </p:txBody>
      </p:sp>
    </p:spTree>
    <p:extLst>
      <p:ext uri="{BB962C8B-B14F-4D97-AF65-F5344CB8AC3E}">
        <p14:creationId xmlns:p14="http://schemas.microsoft.com/office/powerpoint/2010/main" val="35233736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6500"/>
                                        <p:tgtEl>
                                          <p:spTgt spid="3">
                                            <p:txEl>
                                              <p:pRg st="0" end="0"/>
                                            </p:txEl>
                                          </p:spTgt>
                                        </p:tgtEl>
                                      </p:cBhvr>
                                    </p:animEffect>
                                    <p:anim calcmode="lin" valueType="num">
                                      <p:cBhvr>
                                        <p:cTn id="8" dur="6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6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34" presetClass="emph" presetSubtype="0" fill="hold" grpId="1" nodeType="withEffect">
                                  <p:stCondLst>
                                    <p:cond delay="0"/>
                                  </p:stCondLst>
                                  <p:iterate type="lt">
                                    <p:tmPct val="10000"/>
                                  </p:iterate>
                                  <p:childTnLst>
                                    <p:animMotion origin="layout" path="M 0.0 0.0 L 0.0 -0.07213" pathEditMode="relative" ptsTypes="">
                                      <p:cBhvr>
                                        <p:cTn id="11" dur="125" accel="50000" decel="50000" autoRev="1" fill="hold">
                                          <p:stCondLst>
                                            <p:cond delay="0"/>
                                          </p:stCondLst>
                                        </p:cTn>
                                        <p:tgtEl>
                                          <p:spTgt spid="3">
                                            <p:txEl>
                                              <p:pRg st="0" end="0"/>
                                            </p:txEl>
                                          </p:spTgt>
                                        </p:tgtEl>
                                        <p:attrNameLst>
                                          <p:attrName>ppt_x</p:attrName>
                                          <p:attrName>ppt_y</p:attrName>
                                        </p:attrNameLst>
                                      </p:cBhvr>
                                    </p:animMotion>
                                    <p:animRot by="1500000">
                                      <p:cBhvr>
                                        <p:cTn id="12" dur="63" fill="hold">
                                          <p:stCondLst>
                                            <p:cond delay="0"/>
                                          </p:stCondLst>
                                        </p:cTn>
                                        <p:tgtEl>
                                          <p:spTgt spid="3">
                                            <p:txEl>
                                              <p:pRg st="0" end="0"/>
                                            </p:txEl>
                                          </p:spTgt>
                                        </p:tgtEl>
                                        <p:attrNameLst>
                                          <p:attrName>r</p:attrName>
                                        </p:attrNameLst>
                                      </p:cBhvr>
                                    </p:animRot>
                                    <p:animRot by="-1500000">
                                      <p:cBhvr>
                                        <p:cTn id="13" dur="63" fill="hold">
                                          <p:stCondLst>
                                            <p:cond delay="63"/>
                                          </p:stCondLst>
                                        </p:cTn>
                                        <p:tgtEl>
                                          <p:spTgt spid="3">
                                            <p:txEl>
                                              <p:pRg st="0" end="0"/>
                                            </p:txEl>
                                          </p:spTgt>
                                        </p:tgtEl>
                                        <p:attrNameLst>
                                          <p:attrName>r</p:attrName>
                                        </p:attrNameLst>
                                      </p:cBhvr>
                                    </p:animRot>
                                    <p:animRot by="-1500000">
                                      <p:cBhvr>
                                        <p:cTn id="14" dur="63" fill="hold">
                                          <p:stCondLst>
                                            <p:cond delay="125"/>
                                          </p:stCondLst>
                                        </p:cTn>
                                        <p:tgtEl>
                                          <p:spTgt spid="3">
                                            <p:txEl>
                                              <p:pRg st="0" end="0"/>
                                            </p:txEl>
                                          </p:spTgt>
                                        </p:tgtEl>
                                        <p:attrNameLst>
                                          <p:attrName>r</p:attrName>
                                        </p:attrNameLst>
                                      </p:cBhvr>
                                    </p:animRot>
                                    <p:animRot by="1500000">
                                      <p:cBhvr>
                                        <p:cTn id="15" dur="63" fill="hold">
                                          <p:stCondLst>
                                            <p:cond delay="188"/>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850106"/>
          </a:xfrm>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Misión y Vocación de la Iglesia</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179512" y="1052736"/>
            <a:ext cx="8784976" cy="1224136"/>
          </a:xfrm>
        </p:spPr>
        <p:txBody>
          <a:bodyPr>
            <a:normAutofit/>
          </a:bodyPr>
          <a:lstStyle/>
          <a:p>
            <a:pPr marL="0" indent="0" algn="ctr">
              <a:buNone/>
            </a:pPr>
            <a:r>
              <a:rPr lang="es-AR" dirty="0" smtClean="0">
                <a:solidFill>
                  <a:schemeClr val="accent1">
                    <a:lumMod val="50000"/>
                  </a:schemeClr>
                </a:solidFill>
                <a:latin typeface="Comic Sans MS" panose="030F0702030302020204" pitchFamily="66" charset="0"/>
              </a:rPr>
              <a:t>“Vayan y hagan que todos los pueblos sean mis discípulos...” (Mt 28,19) </a:t>
            </a:r>
          </a:p>
        </p:txBody>
      </p:sp>
      <p:sp>
        <p:nvSpPr>
          <p:cNvPr id="4" name="3 Rectángulo"/>
          <p:cNvSpPr/>
          <p:nvPr/>
        </p:nvSpPr>
        <p:spPr>
          <a:xfrm>
            <a:off x="3707904" y="2636912"/>
            <a:ext cx="4968552" cy="3293209"/>
          </a:xfrm>
          <a:prstGeom prst="rect">
            <a:avLst/>
          </a:prstGeom>
        </p:spPr>
        <p:txBody>
          <a:bodyPr wrap="square">
            <a:spAutoFit/>
          </a:bodyPr>
          <a:lstStyle/>
          <a:p>
            <a:pPr lvl="0" algn="ctr">
              <a:spcBef>
                <a:spcPct val="20000"/>
              </a:spcBef>
            </a:pPr>
            <a:r>
              <a:rPr lang="es-AR" sz="2600" i="1" dirty="0">
                <a:solidFill>
                  <a:srgbClr val="C0504D">
                    <a:lumMod val="50000"/>
                  </a:srgbClr>
                </a:solidFill>
                <a:latin typeface="Comic Sans MS" panose="030F0702030302020204" pitchFamily="66" charset="0"/>
              </a:rPr>
              <a:t>La Iglesia, renueva constantemente su compromiso evangelizador a través de innumerables obras de promoción humana, de asistencia social, de formación, de atención espiritual y sacramental.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9034"/>
            <a:ext cx="423068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698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0543"/>
            <a:ext cx="9144000" cy="950185"/>
          </a:xfrm>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¿Cómo?</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74148"/>
            <a:ext cx="6192688" cy="401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251520" y="980728"/>
            <a:ext cx="8136904" cy="2016224"/>
          </a:xfrm>
        </p:spPr>
        <p:txBody>
          <a:bodyPr>
            <a:normAutofit/>
          </a:bodyPr>
          <a:lstStyle/>
          <a:p>
            <a:pPr marL="0" indent="0" algn="ctr">
              <a:buNone/>
            </a:pPr>
            <a:r>
              <a:rPr lang="es-AR" sz="2800" i="1" dirty="0" smtClean="0">
                <a:latin typeface="Comic Sans MS" panose="030F0702030302020204" pitchFamily="66" charset="0"/>
              </a:rPr>
              <a:t>Fortaleciendo sus lazos, viviendo la comunión, brindando los sacramentos, haciendo crecer sus instituciones, misionando en el barrio, asistiendo a los más necesitados...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832460"/>
            <a:ext cx="3384376" cy="305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9592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83" y="1756888"/>
            <a:ext cx="21209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0" y="332656"/>
            <a:ext cx="8964488" cy="6264696"/>
          </a:xfrm>
        </p:spPr>
        <p:txBody>
          <a:bodyPr>
            <a:normAutofit/>
          </a:bodyPr>
          <a:lstStyle/>
          <a:p>
            <a:pPr marL="0" indent="0" algn="r">
              <a:buNone/>
            </a:pPr>
            <a:r>
              <a:rPr lang="es-AR" sz="2600" dirty="0" smtClean="0">
                <a:solidFill>
                  <a:schemeClr val="accent1">
                    <a:lumMod val="50000"/>
                  </a:schemeClr>
                </a:solidFill>
                <a:latin typeface="Comic Sans MS" panose="030F0702030302020204" pitchFamily="66" charset="0"/>
              </a:rPr>
              <a:t>En el bicentenario de la independencia de nuestra Patria</a:t>
            </a:r>
          </a:p>
          <a:p>
            <a:pPr marL="0" indent="0" algn="r">
              <a:buNone/>
            </a:pPr>
            <a:r>
              <a:rPr lang="es-AR" sz="2600" dirty="0" smtClean="0">
                <a:solidFill>
                  <a:schemeClr val="accent1">
                    <a:lumMod val="50000"/>
                  </a:schemeClr>
                </a:solidFill>
                <a:latin typeface="Comic Sans MS" panose="030F0702030302020204" pitchFamily="66" charset="0"/>
              </a:rPr>
              <a:t>agradecemos  tu presencia constante en nuestra historia,  </a:t>
            </a:r>
          </a:p>
          <a:p>
            <a:pPr marL="0" indent="0" algn="r">
              <a:buNone/>
            </a:pPr>
            <a:r>
              <a:rPr lang="es-AR" sz="2600" dirty="0" smtClean="0">
                <a:solidFill>
                  <a:schemeClr val="accent1">
                    <a:lumMod val="50000"/>
                  </a:schemeClr>
                </a:solidFill>
                <a:latin typeface="Comic Sans MS" panose="030F0702030302020204" pitchFamily="66" charset="0"/>
              </a:rPr>
              <a:t>pedimos tu gracia para forjar el presente</a:t>
            </a:r>
          </a:p>
          <a:p>
            <a:pPr marL="0" indent="0" algn="r">
              <a:buNone/>
            </a:pPr>
            <a:r>
              <a:rPr lang="es-AR" sz="2600" dirty="0" smtClean="0">
                <a:solidFill>
                  <a:schemeClr val="accent1">
                    <a:lumMod val="50000"/>
                  </a:schemeClr>
                </a:solidFill>
                <a:latin typeface="Comic Sans MS" panose="030F0702030302020204" pitchFamily="66" charset="0"/>
              </a:rPr>
              <a:t>guiados por tu Evangelio.  </a:t>
            </a:r>
          </a:p>
          <a:p>
            <a:pPr marL="0" indent="0" algn="r">
              <a:buNone/>
            </a:pPr>
            <a:r>
              <a:rPr lang="es-AR" sz="2600" dirty="0" smtClean="0">
                <a:solidFill>
                  <a:schemeClr val="accent1">
                    <a:lumMod val="50000"/>
                  </a:schemeClr>
                </a:solidFill>
                <a:latin typeface="Comic Sans MS" panose="030F0702030302020204" pitchFamily="66" charset="0"/>
              </a:rPr>
              <a:t>Ponemos en tus manos nuestro futuro </a:t>
            </a:r>
          </a:p>
          <a:p>
            <a:pPr marL="0" indent="0" algn="r">
              <a:buNone/>
            </a:pPr>
            <a:r>
              <a:rPr lang="es-AR" sz="2600" dirty="0" smtClean="0">
                <a:solidFill>
                  <a:schemeClr val="accent1">
                    <a:lumMod val="50000"/>
                  </a:schemeClr>
                </a:solidFill>
                <a:latin typeface="Comic Sans MS" panose="030F0702030302020204" pitchFamily="66" charset="0"/>
              </a:rPr>
              <a:t>con esperanza y compromiso.  </a:t>
            </a:r>
          </a:p>
          <a:p>
            <a:pPr marL="0" indent="0" algn="r">
              <a:buNone/>
            </a:pPr>
            <a:r>
              <a:rPr lang="es-AR" sz="2600" dirty="0" smtClean="0">
                <a:solidFill>
                  <a:schemeClr val="accent1">
                    <a:lumMod val="50000"/>
                  </a:schemeClr>
                </a:solidFill>
                <a:latin typeface="Comic Sans MS" panose="030F0702030302020204" pitchFamily="66" charset="0"/>
              </a:rPr>
              <a:t>Con la alegría que nos da tu Palabra </a:t>
            </a:r>
          </a:p>
          <a:p>
            <a:pPr marL="0" indent="0" algn="r">
              <a:buNone/>
            </a:pPr>
            <a:r>
              <a:rPr lang="es-AR" sz="2600" dirty="0" smtClean="0">
                <a:solidFill>
                  <a:schemeClr val="accent1">
                    <a:lumMod val="50000"/>
                  </a:schemeClr>
                </a:solidFill>
                <a:latin typeface="Comic Sans MS" panose="030F0702030302020204" pitchFamily="66" charset="0"/>
              </a:rPr>
              <a:t>salimos al encuentro de todos los argentinos, </a:t>
            </a:r>
          </a:p>
          <a:p>
            <a:pPr marL="0" indent="0" algn="r">
              <a:buNone/>
            </a:pPr>
            <a:r>
              <a:rPr lang="es-AR" sz="2600" dirty="0" smtClean="0">
                <a:solidFill>
                  <a:schemeClr val="accent1">
                    <a:lumMod val="50000"/>
                  </a:schemeClr>
                </a:solidFill>
                <a:latin typeface="Comic Sans MS" panose="030F0702030302020204" pitchFamily="66" charset="0"/>
              </a:rPr>
              <a:t>sin excluir a nadie, para gestar juntos </a:t>
            </a:r>
          </a:p>
          <a:p>
            <a:pPr marL="0" indent="0" algn="r">
              <a:buNone/>
            </a:pPr>
            <a:r>
              <a:rPr lang="es-AR" sz="2600" dirty="0" smtClean="0">
                <a:solidFill>
                  <a:schemeClr val="accent1">
                    <a:lumMod val="50000"/>
                  </a:schemeClr>
                </a:solidFill>
                <a:latin typeface="Comic Sans MS" panose="030F0702030302020204" pitchFamily="66" charset="0"/>
              </a:rPr>
              <a:t>una cultura del encuentro en la Patria,  </a:t>
            </a:r>
          </a:p>
          <a:p>
            <a:pPr marL="0" indent="0" algn="r">
              <a:buNone/>
            </a:pPr>
            <a:r>
              <a:rPr lang="es-AR" sz="2600" dirty="0" smtClean="0">
                <a:solidFill>
                  <a:schemeClr val="accent1">
                    <a:lumMod val="50000"/>
                  </a:schemeClr>
                </a:solidFill>
                <a:latin typeface="Comic Sans MS" panose="030F0702030302020204" pitchFamily="66" charset="0"/>
              </a:rPr>
              <a:t>siendo auténticos discípulos misioneros. </a:t>
            </a:r>
          </a:p>
          <a:p>
            <a:pPr marL="0" indent="0" algn="r">
              <a:buNone/>
            </a:pPr>
            <a:r>
              <a:rPr lang="es-AR" dirty="0" smtClean="0"/>
              <a:t>  </a:t>
            </a:r>
          </a:p>
          <a:p>
            <a:pPr marL="0" indent="0">
              <a:buNone/>
            </a:pPr>
            <a:endParaRPr lang="es-A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2" y="4452595"/>
            <a:ext cx="2655356" cy="272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6415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144000" cy="1143000"/>
          </a:xfrm>
        </p:spPr>
        <p:txBody>
          <a:bodyPr>
            <a:noAutofit/>
          </a:bodyPr>
          <a:lstStyle/>
          <a:p>
            <a:r>
              <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Todos estamos llamados a ser Iglesia y todos somos importantes y responsables de su misión</a:t>
            </a:r>
          </a:p>
        </p:txBody>
      </p:sp>
      <p:sp>
        <p:nvSpPr>
          <p:cNvPr id="3" name="2 Marcador de contenido"/>
          <p:cNvSpPr>
            <a:spLocks noGrp="1"/>
          </p:cNvSpPr>
          <p:nvPr>
            <p:ph idx="1"/>
          </p:nvPr>
        </p:nvSpPr>
        <p:spPr>
          <a:xfrm>
            <a:off x="323528" y="1600200"/>
            <a:ext cx="8352928" cy="2044823"/>
          </a:xfrm>
        </p:spPr>
        <p:txBody>
          <a:bodyPr>
            <a:normAutofit lnSpcReduction="10000"/>
          </a:bodyPr>
          <a:lstStyle/>
          <a:p>
            <a:pPr marL="0" indent="0" algn="ctr">
              <a:buNone/>
            </a:pPr>
            <a:r>
              <a:rPr lang="es-AR" sz="2800" i="1" dirty="0">
                <a:solidFill>
                  <a:schemeClr val="accent2">
                    <a:lumMod val="50000"/>
                  </a:schemeClr>
                </a:solidFill>
                <a:latin typeface="Comic Sans MS" panose="030F0702030302020204" pitchFamily="66" charset="0"/>
              </a:rPr>
              <a:t>“…para concretar tan profunda conversión de las parroquias, es imprescindible hacer realidad que los fieles bautizados asuman un destacado protagonismo evangelizador, adulto y responsable” (</a:t>
            </a:r>
            <a:r>
              <a:rPr lang="es-AR" sz="2800" i="1" dirty="0" smtClean="0">
                <a:solidFill>
                  <a:schemeClr val="accent2">
                    <a:lumMod val="50000"/>
                  </a:schemeClr>
                </a:solidFill>
                <a:latin typeface="Comic Sans MS" panose="030F0702030302020204" pitchFamily="66" charset="0"/>
              </a:rPr>
              <a:t>LPNE </a:t>
            </a:r>
            <a:r>
              <a:rPr lang="es-AR" sz="2800" i="1" dirty="0">
                <a:solidFill>
                  <a:schemeClr val="accent2">
                    <a:lumMod val="50000"/>
                  </a:schemeClr>
                </a:solidFill>
                <a:latin typeface="Comic Sans MS" panose="030F0702030302020204" pitchFamily="66" charset="0"/>
              </a:rPr>
              <a:t>Nº 43).</a:t>
            </a:r>
          </a:p>
          <a:p>
            <a:pPr marL="0" indent="0">
              <a:buNone/>
            </a:pPr>
            <a:endParaRPr lang="es-AR"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617207"/>
            <a:ext cx="4046960" cy="3240793"/>
          </a:xfrm>
          <a:prstGeom prst="rect">
            <a:avLst/>
          </a:prstGeom>
        </p:spPr>
      </p:pic>
    </p:spTree>
    <p:extLst>
      <p:ext uri="{BB962C8B-B14F-4D97-AF65-F5344CB8AC3E}">
        <p14:creationId xmlns:p14="http://schemas.microsoft.com/office/powerpoint/2010/main" val="28214851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19318" r="2611" b="8065"/>
          <a:stretch/>
        </p:blipFill>
        <p:spPr>
          <a:xfrm>
            <a:off x="1403648" y="1268760"/>
            <a:ext cx="6592036" cy="3721395"/>
          </a:xfrm>
          <a:prstGeom prst="rect">
            <a:avLst/>
          </a:prstGeom>
        </p:spPr>
      </p:pic>
      <p:sp>
        <p:nvSpPr>
          <p:cNvPr id="3" name="2 Marcador de contenido"/>
          <p:cNvSpPr>
            <a:spLocks noGrp="1"/>
          </p:cNvSpPr>
          <p:nvPr>
            <p:ph idx="1"/>
          </p:nvPr>
        </p:nvSpPr>
        <p:spPr>
          <a:xfrm>
            <a:off x="480007" y="404664"/>
            <a:ext cx="8229600" cy="1396752"/>
          </a:xfrm>
        </p:spPr>
        <p:txBody>
          <a:bodyPr/>
          <a:lstStyle/>
          <a:p>
            <a:pPr marL="0" indent="0">
              <a:buNone/>
            </a:pPr>
            <a:r>
              <a:rPr lang="es-AR" sz="2800" i="1" dirty="0">
                <a:effectLst>
                  <a:outerShdw blurRad="38100" dist="38100" dir="2700000" algn="tl">
                    <a:srgbClr val="000000">
                      <a:alpha val="43137"/>
                    </a:srgbClr>
                  </a:outerShdw>
                </a:effectLst>
                <a:latin typeface="Comic Sans MS" panose="030F0702030302020204" pitchFamily="66" charset="0"/>
              </a:rPr>
              <a:t>Cuando hablamos de dar, de aportar, </a:t>
            </a:r>
            <a:r>
              <a:rPr lang="es-AR" sz="2800" i="1" dirty="0" smtClean="0">
                <a:effectLst>
                  <a:outerShdw blurRad="38100" dist="38100" dir="2700000" algn="tl">
                    <a:srgbClr val="000000">
                      <a:alpha val="43137"/>
                    </a:srgbClr>
                  </a:outerShdw>
                </a:effectLst>
                <a:latin typeface="Comic Sans MS" panose="030F0702030302020204" pitchFamily="66" charset="0"/>
              </a:rPr>
              <a:t>no </a:t>
            </a:r>
            <a:r>
              <a:rPr lang="es-AR" sz="2800" i="1" dirty="0">
                <a:effectLst>
                  <a:outerShdw blurRad="38100" dist="38100" dir="2700000" algn="tl">
                    <a:srgbClr val="000000">
                      <a:alpha val="43137"/>
                    </a:srgbClr>
                  </a:outerShdw>
                </a:effectLst>
                <a:latin typeface="Comic Sans MS" panose="030F0702030302020204" pitchFamily="66" charset="0"/>
              </a:rPr>
              <a:t>nos referimos sólo al </a:t>
            </a:r>
            <a:r>
              <a:rPr lang="es-AR" sz="2800" b="1" i="1" dirty="0">
                <a:effectLst>
                  <a:outerShdw blurRad="38100" dist="38100" dir="2700000" algn="tl">
                    <a:srgbClr val="000000">
                      <a:alpha val="43137"/>
                    </a:srgbClr>
                  </a:outerShdw>
                </a:effectLst>
                <a:latin typeface="Comic Sans MS" panose="030F0702030302020204" pitchFamily="66" charset="0"/>
              </a:rPr>
              <a:t>Dinero </a:t>
            </a:r>
            <a:r>
              <a:rPr lang="es-AR" sz="2800" i="1" dirty="0">
                <a:effectLst>
                  <a:outerShdw blurRad="38100" dist="38100" dir="2700000" algn="tl">
                    <a:srgbClr val="000000">
                      <a:alpha val="43137"/>
                    </a:srgbClr>
                  </a:outerShdw>
                </a:effectLst>
                <a:latin typeface="Comic Sans MS" panose="030F0702030302020204" pitchFamily="66" charset="0"/>
              </a:rPr>
              <a:t>o </a:t>
            </a:r>
            <a:r>
              <a:rPr lang="es-AR" sz="2800" b="1" i="1" dirty="0" smtClean="0">
                <a:effectLst>
                  <a:outerShdw blurRad="38100" dist="38100" dir="2700000" algn="tl">
                    <a:srgbClr val="000000">
                      <a:alpha val="43137"/>
                    </a:srgbClr>
                  </a:outerShdw>
                </a:effectLst>
                <a:latin typeface="Comic Sans MS" panose="030F0702030302020204" pitchFamily="66" charset="0"/>
              </a:rPr>
              <a:t>Bienes</a:t>
            </a:r>
            <a:r>
              <a:rPr lang="es-AR" sz="2800" i="1" dirty="0" smtClean="0">
                <a:effectLst>
                  <a:outerShdw blurRad="38100" dist="38100" dir="2700000" algn="tl">
                    <a:srgbClr val="000000">
                      <a:alpha val="43137"/>
                    </a:srgbClr>
                  </a:outerShdw>
                </a:effectLst>
                <a:latin typeface="Comic Sans MS" panose="030F0702030302020204" pitchFamily="66" charset="0"/>
              </a:rPr>
              <a:t>…</a:t>
            </a:r>
          </a:p>
          <a:p>
            <a:pPr marL="0" indent="0">
              <a:buNone/>
            </a:pPr>
            <a:endParaRPr lang="es-AR" dirty="0"/>
          </a:p>
        </p:txBody>
      </p:sp>
      <p:sp>
        <p:nvSpPr>
          <p:cNvPr id="4" name="3 Rectángulo"/>
          <p:cNvSpPr/>
          <p:nvPr/>
        </p:nvSpPr>
        <p:spPr>
          <a:xfrm>
            <a:off x="480006" y="4996333"/>
            <a:ext cx="8268457" cy="1384995"/>
          </a:xfrm>
          <a:prstGeom prst="rect">
            <a:avLst/>
          </a:prstGeom>
        </p:spPr>
        <p:txBody>
          <a:bodyPr wrap="square">
            <a:spAutoFit/>
          </a:bodyPr>
          <a:lstStyle/>
          <a:p>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 sino también al </a:t>
            </a:r>
            <a:r>
              <a:rPr lang="es-AR" sz="28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Tiempo </a:t>
            </a:r>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y a los </a:t>
            </a:r>
            <a:r>
              <a:rPr lang="es-AR" sz="28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Talentos</a:t>
            </a:r>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 que Dios nos regaló para compartir con los demás y así construir Juntos la Iglesia.</a:t>
            </a:r>
            <a:endParaRPr lang="es-AR" sz="1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5559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ppt_x</p:attrName>
                                        </p:attrNameLst>
                                      </p:cBhvr>
                                      <p:tavLst>
                                        <p:tav tm="0">
                                          <p:val>
                                            <p:strVal val="#ppt_x"/>
                                          </p:val>
                                        </p:tav>
                                        <p:tav tm="100000">
                                          <p:val>
                                            <p:strVal val="#ppt_x"/>
                                          </p:val>
                                        </p:tav>
                                      </p:tavLst>
                                    </p:anim>
                                    <p:anim calcmode="lin" valueType="num">
                                      <p:cBhvr>
                                        <p:cTn id="9" dur="5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p:val>
                                            <p:fltVal val="0"/>
                                          </p:val>
                                        </p:tav>
                                        <p:tav tm="100000">
                                          <p:val>
                                            <p:strVal val="#ppt_w"/>
                                          </p:val>
                                        </p:tav>
                                      </p:tavLst>
                                    </p:anim>
                                    <p:anim calcmode="lin" valueType="num">
                                      <p:cBhvr>
                                        <p:cTn id="13" dur="5000" fill="hold"/>
                                        <p:tgtEl>
                                          <p:spTgt spid="4"/>
                                        </p:tgtEl>
                                        <p:attrNameLst>
                                          <p:attrName>ppt_h</p:attrName>
                                        </p:attrNameLst>
                                      </p:cBhvr>
                                      <p:tavLst>
                                        <p:tav tm="0">
                                          <p:val>
                                            <p:fltVal val="0"/>
                                          </p:val>
                                        </p:tav>
                                        <p:tav tm="100000">
                                          <p:val>
                                            <p:strVal val="#ppt_h"/>
                                          </p:val>
                                        </p:tav>
                                      </p:tavLst>
                                    </p:anim>
                                    <p:animEffect transition="in" filter="fade">
                                      <p:cBhvr>
                                        <p:cTn id="14"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6632"/>
            <a:ext cx="9144000" cy="778098"/>
          </a:xfrm>
        </p:spPr>
        <p:txBody>
          <a:bodyPr>
            <a:normAutofit/>
          </a:bodyPr>
          <a:lstStyle/>
          <a:p>
            <a:r>
              <a:rPr lang="es-AR" sz="32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Los Talentos</a:t>
            </a:r>
            <a:endPar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467544" y="908720"/>
            <a:ext cx="8424936" cy="1540768"/>
          </a:xfrm>
        </p:spPr>
        <p:txBody>
          <a:bodyPr>
            <a:normAutofit fontScale="92500"/>
          </a:bodyPr>
          <a:lstStyle/>
          <a:p>
            <a:pPr marL="0" indent="0">
              <a:buNone/>
            </a:pPr>
            <a:r>
              <a:rPr lang="es-AR" sz="28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Son los </a:t>
            </a:r>
            <a:r>
              <a:rPr lang="es-AR" sz="2800" b="1"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dones que Dios nos dio</a:t>
            </a:r>
            <a:r>
              <a:rPr lang="es-AR" sz="28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a:t>
            </a:r>
            <a:r>
              <a:rPr lang="es-AR" sz="28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cualidades  </a:t>
            </a:r>
            <a:r>
              <a:rPr lang="es-AR" sz="28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que cada uno tiene, a algunas las tenemos desde que nacemos, a otras las vamos desarrollando con el tiempo</a:t>
            </a:r>
            <a:r>
              <a:rPr lang="es-AR" sz="28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a:t>
            </a:r>
          </a:p>
          <a:p>
            <a:pPr marL="0" indent="0">
              <a:buNone/>
            </a:pPr>
            <a:endPar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buNone/>
            </a:pPr>
            <a:endPar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buNone/>
            </a:pPr>
            <a:endPar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buNone/>
            </a:pPr>
            <a:endPar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4" name="3 Rectángulo"/>
          <p:cNvSpPr/>
          <p:nvPr/>
        </p:nvSpPr>
        <p:spPr>
          <a:xfrm>
            <a:off x="216024" y="5253007"/>
            <a:ext cx="8964488" cy="892552"/>
          </a:xfrm>
          <a:prstGeom prst="rect">
            <a:avLst/>
          </a:prstGeom>
        </p:spPr>
        <p:txBody>
          <a:bodyPr wrap="square">
            <a:spAutoFit/>
          </a:bodyPr>
          <a:lstStyle/>
          <a:p>
            <a:r>
              <a:rPr lang="es-AR" sz="26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Al compartirlos estamos dando algo de nosotros mismos, un compartir “lo que somos” para el bien de los demás.</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2420888"/>
            <a:ext cx="3672408" cy="2628068"/>
          </a:xfrm>
          <a:prstGeom prst="rect">
            <a:avLst/>
          </a:prstGeom>
        </p:spPr>
      </p:pic>
    </p:spTree>
    <p:extLst>
      <p:ext uri="{BB962C8B-B14F-4D97-AF65-F5344CB8AC3E}">
        <p14:creationId xmlns:p14="http://schemas.microsoft.com/office/powerpoint/2010/main" val="9875531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8640960" cy="1143000"/>
          </a:xfrm>
        </p:spPr>
        <p:txBody>
          <a:bodyPr>
            <a:noAutofit/>
          </a:bodyPr>
          <a:lstStyle/>
          <a:p>
            <a:r>
              <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Algunas cosas en las que tenemos que crecer</a:t>
            </a:r>
          </a:p>
        </p:txBody>
      </p:sp>
      <p:sp>
        <p:nvSpPr>
          <p:cNvPr id="3" name="2 Marcador de contenido"/>
          <p:cNvSpPr>
            <a:spLocks noGrp="1"/>
          </p:cNvSpPr>
          <p:nvPr>
            <p:ph idx="1"/>
          </p:nvPr>
        </p:nvSpPr>
        <p:spPr>
          <a:xfrm>
            <a:off x="251520" y="1307901"/>
            <a:ext cx="8640960" cy="5145435"/>
          </a:xfrm>
        </p:spPr>
        <p:txBody>
          <a:bodyPr/>
          <a:lstStyle/>
          <a:p>
            <a:r>
              <a:rPr lang="es-AR" sz="2400" i="1" dirty="0" smtClean="0">
                <a:solidFill>
                  <a:schemeClr val="tx2">
                    <a:lumMod val="50000"/>
                  </a:schemeClr>
                </a:solidFill>
                <a:latin typeface="Comic Sans MS" panose="030F0702030302020204" pitchFamily="66" charset="0"/>
              </a:rPr>
              <a:t>Debemos </a:t>
            </a:r>
            <a:r>
              <a:rPr lang="es-AR" sz="2400" i="1" dirty="0">
                <a:solidFill>
                  <a:schemeClr val="tx2">
                    <a:lumMod val="50000"/>
                  </a:schemeClr>
                </a:solidFill>
                <a:latin typeface="Comic Sans MS" panose="030F0702030302020204" pitchFamily="66" charset="0"/>
              </a:rPr>
              <a:t>fomentar un sentido de pertenencia donde todos nos sintamos </a:t>
            </a:r>
            <a:r>
              <a:rPr lang="es-AR" sz="2400" i="1" dirty="0" smtClean="0">
                <a:solidFill>
                  <a:schemeClr val="tx2">
                    <a:lumMod val="50000"/>
                  </a:schemeClr>
                </a:solidFill>
                <a:latin typeface="Comic Sans MS" panose="030F0702030302020204" pitchFamily="66" charset="0"/>
              </a:rPr>
              <a:t>“dueños de casa</a:t>
            </a:r>
            <a:r>
              <a:rPr lang="es-AR" sz="2400" i="1" dirty="0">
                <a:solidFill>
                  <a:schemeClr val="tx2">
                    <a:lumMod val="50000"/>
                  </a:schemeClr>
                </a:solidFill>
                <a:latin typeface="Comic Sans MS" panose="030F0702030302020204" pitchFamily="66" charset="0"/>
              </a:rPr>
              <a:t>”, una familia</a:t>
            </a:r>
            <a:r>
              <a:rPr lang="es-AR" sz="2400" i="1" dirty="0" smtClean="0">
                <a:solidFill>
                  <a:schemeClr val="tx2">
                    <a:lumMod val="50000"/>
                  </a:schemeClr>
                </a:solidFill>
                <a:latin typeface="Comic Sans MS" panose="030F0702030302020204" pitchFamily="66" charset="0"/>
              </a:rPr>
              <a:t>.</a:t>
            </a:r>
          </a:p>
          <a:p>
            <a:r>
              <a:rPr lang="es-AR" sz="2400" i="1" dirty="0" smtClean="0">
                <a:solidFill>
                  <a:schemeClr val="tx2">
                    <a:lumMod val="50000"/>
                  </a:schemeClr>
                </a:solidFill>
                <a:latin typeface="Comic Sans MS" panose="030F0702030302020204" pitchFamily="66" charset="0"/>
              </a:rPr>
              <a:t>Tenemos </a:t>
            </a:r>
            <a:r>
              <a:rPr lang="es-AR" sz="2400" i="1" dirty="0">
                <a:solidFill>
                  <a:schemeClr val="tx2">
                    <a:lumMod val="50000"/>
                  </a:schemeClr>
                </a:solidFill>
                <a:latin typeface="Comic Sans MS" panose="030F0702030302020204" pitchFamily="66" charset="0"/>
              </a:rPr>
              <a:t>que impulsar una pastoral activa con la participación y protagonismo de </a:t>
            </a:r>
            <a:r>
              <a:rPr lang="es-AR" sz="2400" i="1" dirty="0" smtClean="0">
                <a:solidFill>
                  <a:schemeClr val="tx2">
                    <a:lumMod val="50000"/>
                  </a:schemeClr>
                </a:solidFill>
                <a:latin typeface="Comic Sans MS" panose="030F0702030302020204" pitchFamily="66" charset="0"/>
              </a:rPr>
              <a:t>todos.</a:t>
            </a:r>
            <a:endParaRPr lang="es-AR" sz="2400" i="1" dirty="0">
              <a:solidFill>
                <a:schemeClr val="tx2">
                  <a:lumMod val="50000"/>
                </a:schemeClr>
              </a:solidFill>
              <a:latin typeface="Comic Sans MS" panose="030F0702030302020204" pitchFamily="66" charset="0"/>
            </a:endParaRPr>
          </a:p>
          <a:p>
            <a:r>
              <a:rPr lang="es-AR" sz="2400" i="1" dirty="0" smtClean="0">
                <a:solidFill>
                  <a:schemeClr val="tx2">
                    <a:lumMod val="50000"/>
                  </a:schemeClr>
                </a:solidFill>
                <a:latin typeface="Comic Sans MS" panose="030F0702030302020204" pitchFamily="66" charset="0"/>
              </a:rPr>
              <a:t>Debemos </a:t>
            </a:r>
            <a:r>
              <a:rPr lang="es-AR" sz="2400" i="1" dirty="0">
                <a:solidFill>
                  <a:schemeClr val="tx2">
                    <a:lumMod val="50000"/>
                  </a:schemeClr>
                </a:solidFill>
                <a:latin typeface="Comic Sans MS" panose="030F0702030302020204" pitchFamily="66" charset="0"/>
              </a:rPr>
              <a:t>crecer en transparencia en los asuntos económicos para ser más creíbles</a:t>
            </a:r>
            <a:r>
              <a:rPr lang="es-AR" sz="2400" i="1" dirty="0" smtClean="0">
                <a:solidFill>
                  <a:schemeClr val="tx2">
                    <a:lumMod val="50000"/>
                  </a:schemeClr>
                </a:solidFill>
                <a:latin typeface="Comic Sans MS" panose="030F0702030302020204" pitchFamily="66" charset="0"/>
              </a:rPr>
              <a:t>.</a:t>
            </a:r>
          </a:p>
          <a:p>
            <a:r>
              <a:rPr lang="es-AR" sz="2400" i="1" dirty="0" smtClean="0">
                <a:solidFill>
                  <a:schemeClr val="tx2">
                    <a:lumMod val="50000"/>
                  </a:schemeClr>
                </a:solidFill>
                <a:latin typeface="Comic Sans MS" panose="030F0702030302020204" pitchFamily="66" charset="0"/>
              </a:rPr>
              <a:t>Debemos </a:t>
            </a:r>
            <a:r>
              <a:rPr lang="es-AR" sz="2400" i="1" dirty="0">
                <a:solidFill>
                  <a:schemeClr val="tx2">
                    <a:lumMod val="50000"/>
                  </a:schemeClr>
                </a:solidFill>
                <a:latin typeface="Comic Sans MS" panose="030F0702030302020204" pitchFamily="66" charset="0"/>
              </a:rPr>
              <a:t>“involucrar” a todos, invitar en forma personal, </a:t>
            </a:r>
            <a:r>
              <a:rPr lang="es-AR" sz="2400" i="1" dirty="0" smtClean="0">
                <a:solidFill>
                  <a:schemeClr val="tx2">
                    <a:lumMod val="50000"/>
                  </a:schemeClr>
                </a:solidFill>
                <a:latin typeface="Comic Sans MS" panose="030F0702030302020204" pitchFamily="66" charset="0"/>
              </a:rPr>
              <a:t>en </a:t>
            </a:r>
            <a:r>
              <a:rPr lang="es-AR" sz="2400" i="1" dirty="0">
                <a:solidFill>
                  <a:schemeClr val="tx2">
                    <a:lumMod val="50000"/>
                  </a:schemeClr>
                </a:solidFill>
                <a:latin typeface="Comic Sans MS" panose="030F0702030302020204" pitchFamily="66" charset="0"/>
              </a:rPr>
              <a:t>las actividades parroquiales, </a:t>
            </a:r>
            <a:r>
              <a:rPr lang="es-AR" sz="2400" i="1" dirty="0" smtClean="0">
                <a:solidFill>
                  <a:schemeClr val="tx2">
                    <a:lumMod val="50000"/>
                  </a:schemeClr>
                </a:solidFill>
                <a:latin typeface="Comic Sans MS" panose="030F0702030302020204" pitchFamily="66" charset="0"/>
              </a:rPr>
              <a:t>ejerciendo en </a:t>
            </a:r>
            <a:r>
              <a:rPr lang="es-AR" sz="2400" i="1" dirty="0">
                <a:solidFill>
                  <a:schemeClr val="tx2">
                    <a:lumMod val="50000"/>
                  </a:schemeClr>
                </a:solidFill>
                <a:latin typeface="Comic Sans MS" panose="030F0702030302020204" pitchFamily="66" charset="0"/>
              </a:rPr>
              <a:t>la autoridad como servicio, </a:t>
            </a:r>
            <a:r>
              <a:rPr lang="es-AR" sz="2400" i="1" dirty="0" smtClean="0">
                <a:solidFill>
                  <a:schemeClr val="tx2">
                    <a:lumMod val="50000"/>
                  </a:schemeClr>
                </a:solidFill>
                <a:latin typeface="Comic Sans MS" panose="030F0702030302020204" pitchFamily="66" charset="0"/>
              </a:rPr>
              <a:t>compartiendo </a:t>
            </a:r>
            <a:r>
              <a:rPr lang="es-AR" sz="2400" i="1" dirty="0">
                <a:solidFill>
                  <a:schemeClr val="tx2">
                    <a:lumMod val="50000"/>
                  </a:schemeClr>
                </a:solidFill>
                <a:latin typeface="Comic Sans MS" panose="030F0702030302020204" pitchFamily="66" charset="0"/>
              </a:rPr>
              <a:t>la toma de decisiones y </a:t>
            </a:r>
            <a:r>
              <a:rPr lang="es-AR" sz="2400" i="1" dirty="0" smtClean="0">
                <a:solidFill>
                  <a:schemeClr val="tx2">
                    <a:lumMod val="50000"/>
                  </a:schemeClr>
                </a:solidFill>
                <a:latin typeface="Comic Sans MS" panose="030F0702030302020204" pitchFamily="66" charset="0"/>
              </a:rPr>
              <a:t>agradeciendo </a:t>
            </a:r>
            <a:r>
              <a:rPr lang="es-AR" sz="2400" i="1" dirty="0">
                <a:solidFill>
                  <a:schemeClr val="tx2">
                    <a:lumMod val="50000"/>
                  </a:schemeClr>
                </a:solidFill>
                <a:latin typeface="Comic Sans MS" panose="030F0702030302020204" pitchFamily="66" charset="0"/>
              </a:rPr>
              <a:t>constantemente los aportes</a:t>
            </a:r>
            <a:r>
              <a:rPr lang="es-AR" sz="2400" i="1" dirty="0" smtClean="0">
                <a:solidFill>
                  <a:schemeClr val="tx2">
                    <a:lumMod val="50000"/>
                  </a:schemeClr>
                </a:solidFill>
                <a:latin typeface="Comic Sans MS" panose="030F0702030302020204" pitchFamily="66" charset="0"/>
              </a:rPr>
              <a:t>.</a:t>
            </a:r>
          </a:p>
          <a:p>
            <a:r>
              <a:rPr lang="es-AR" sz="2400" i="1" dirty="0" smtClean="0">
                <a:solidFill>
                  <a:schemeClr val="tx2">
                    <a:lumMod val="50000"/>
                  </a:schemeClr>
                </a:solidFill>
                <a:latin typeface="Comic Sans MS" panose="030F0702030302020204" pitchFamily="66" charset="0"/>
              </a:rPr>
              <a:t>Tenemos </a:t>
            </a:r>
            <a:r>
              <a:rPr lang="es-AR" sz="2400" i="1" dirty="0">
                <a:solidFill>
                  <a:schemeClr val="tx2">
                    <a:lumMod val="50000"/>
                  </a:schemeClr>
                </a:solidFill>
                <a:latin typeface="Comic Sans MS" panose="030F0702030302020204" pitchFamily="66" charset="0"/>
              </a:rPr>
              <a:t>que ser más unidos hay que profundizar un sentido de comunidad, de comunión unos con otros.</a:t>
            </a:r>
          </a:p>
          <a:p>
            <a:endParaRPr lang="es-AR" sz="2400" dirty="0">
              <a:solidFill>
                <a:schemeClr val="tx2">
                  <a:lumMod val="50000"/>
                </a:schemeClr>
              </a:solidFill>
            </a:endParaRPr>
          </a:p>
        </p:txBody>
      </p:sp>
    </p:spTree>
    <p:extLst>
      <p:ext uri="{BB962C8B-B14F-4D97-AF65-F5344CB8AC3E}">
        <p14:creationId xmlns:p14="http://schemas.microsoft.com/office/powerpoint/2010/main" val="33018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0"/>
                                        <p:tgtEl>
                                          <p:spTgt spid="3">
                                            <p:txEl>
                                              <p:pRg st="2" end="2"/>
                                            </p:txEl>
                                          </p:spTgt>
                                        </p:tgtEl>
                                      </p:cBhvr>
                                    </p:animEffect>
                                    <p:anim calcmode="lin" valueType="num">
                                      <p:cBhvr>
                                        <p:cTn id="20"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3000"/>
                                        <p:tgtEl>
                                          <p:spTgt spid="3">
                                            <p:txEl>
                                              <p:pRg st="3" end="3"/>
                                            </p:txEl>
                                          </p:spTgt>
                                        </p:tgtEl>
                                      </p:cBhvr>
                                    </p:animEffect>
                                    <p:anim calcmode="lin" valueType="num">
                                      <p:cBhvr>
                                        <p:cTn id="2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3000"/>
                                        <p:tgtEl>
                                          <p:spTgt spid="3">
                                            <p:txEl>
                                              <p:pRg st="4" end="4"/>
                                            </p:txEl>
                                          </p:spTgt>
                                        </p:tgtEl>
                                      </p:cBhvr>
                                    </p:animEffect>
                                    <p:anim calcmode="lin" valueType="num">
                                      <p:cBhvr>
                                        <p:cTn id="3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norm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El Tiempo</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457200" y="1196753"/>
            <a:ext cx="8229600" cy="1080120"/>
          </a:xfrm>
        </p:spPr>
        <p:txBody>
          <a:bodyPr>
            <a:normAutofit/>
          </a:bodyPr>
          <a:lstStyle/>
          <a:p>
            <a:pPr marL="0" indent="0" algn="ctr">
              <a:buNone/>
            </a:pPr>
            <a:r>
              <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En una sociedad con tantas cosas por hacer; el tiempo es muy valioso</a:t>
            </a:r>
            <a:r>
              <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a:t>
            </a:r>
          </a:p>
          <a:p>
            <a:pPr marL="0" indent="0" algn="ctr">
              <a:buNone/>
            </a:pPr>
            <a:endPar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4" name="3 Rectángulo"/>
          <p:cNvSpPr/>
          <p:nvPr/>
        </p:nvSpPr>
        <p:spPr>
          <a:xfrm>
            <a:off x="683568" y="5499229"/>
            <a:ext cx="7920880" cy="954107"/>
          </a:xfrm>
          <a:prstGeom prst="rect">
            <a:avLst/>
          </a:prstGeom>
        </p:spPr>
        <p:txBody>
          <a:bodyPr wrap="square">
            <a:spAutoFit/>
          </a:bodyPr>
          <a:lstStyle/>
          <a:p>
            <a:pPr algn="ctr"/>
            <a:r>
              <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redescubrir la belleza y gratuidad del intercambio humano, según nos enseña Jesús.</a:t>
            </a:r>
          </a:p>
        </p:txBody>
      </p:sp>
      <p:pic>
        <p:nvPicPr>
          <p:cNvPr id="1126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110" b="100000" l="3414" r="98151">
                        <a14:foregroundMark x1="51494" y1="56118" x2="60455" y2="61041"/>
                        <a14:foregroundMark x1="64438" y1="72855" x2="65861" y2="89451"/>
                      </a14:backgroundRemoval>
                    </a14:imgEffect>
                  </a14:imgLayer>
                </a14:imgProps>
              </a:ext>
              <a:ext uri="{28A0092B-C50C-407E-A947-70E740481C1C}">
                <a14:useLocalDpi xmlns:a14="http://schemas.microsoft.com/office/drawing/2010/main" val="0"/>
              </a:ext>
            </a:extLst>
          </a:blip>
          <a:srcRect/>
          <a:stretch>
            <a:fillRect/>
          </a:stretch>
        </p:blipFill>
        <p:spPr bwMode="auto">
          <a:xfrm>
            <a:off x="2564678" y="1916832"/>
            <a:ext cx="3663506" cy="370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797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5050904" cy="634082"/>
          </a:xfrm>
        </p:spPr>
        <p:txBody>
          <a:bodyPr>
            <a:normAutofit/>
          </a:bodyPr>
          <a:lstStyle/>
          <a:p>
            <a:pPr algn="l"/>
            <a:r>
              <a:rPr lang="es-AR" sz="28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Planificamos nuestra  vida,,,, </a:t>
            </a:r>
            <a:endPar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539552" y="5013176"/>
            <a:ext cx="8229600" cy="1872208"/>
          </a:xfrm>
        </p:spPr>
        <p:txBody>
          <a:bodyPr/>
          <a:lstStyle/>
          <a:p>
            <a:pPr marL="0" indent="0" algn="ctr">
              <a:buNone/>
            </a:pPr>
            <a:r>
              <a:rPr lang="es-AR" sz="2800" i="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La </a:t>
            </a:r>
            <a:r>
              <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manera en que usamos nuestro tiempo, quizás sea la muestra más clara de qué lugar ocupan Dios y su Pueblo, en nuestra vida.</a:t>
            </a:r>
          </a:p>
          <a:p>
            <a:pPr marL="0" indent="0">
              <a:buNone/>
            </a:pPr>
            <a:endParaRPr lang="es-AR" dirty="0">
              <a:effectLst>
                <a:outerShdw blurRad="38100" dist="38100" dir="2700000" algn="tl">
                  <a:srgbClr val="000000">
                    <a:alpha val="43137"/>
                  </a:srgbClr>
                </a:outerShdw>
              </a:effectLst>
            </a:endParaRPr>
          </a:p>
        </p:txBody>
      </p:sp>
      <p:sp>
        <p:nvSpPr>
          <p:cNvPr id="4" name="3 Rectángulo"/>
          <p:cNvSpPr/>
          <p:nvPr/>
        </p:nvSpPr>
        <p:spPr>
          <a:xfrm>
            <a:off x="683568" y="1393612"/>
            <a:ext cx="3318537" cy="523220"/>
          </a:xfrm>
          <a:prstGeom prst="rect">
            <a:avLst/>
          </a:prstGeom>
        </p:spPr>
        <p:txBody>
          <a:bodyPr wrap="square">
            <a:spAutoFit/>
          </a:bodyPr>
          <a:lstStyle/>
          <a:p>
            <a:r>
              <a:rPr lang="es-AR" sz="2800" i="1" dirty="0" smtClean="0">
                <a:latin typeface="Comic Sans MS" panose="030F0702030302020204" pitchFamily="66" charset="0"/>
              </a:rPr>
              <a:t>…el </a:t>
            </a:r>
            <a:r>
              <a:rPr lang="es-AR" sz="2800" i="1" dirty="0">
                <a:latin typeface="Comic Sans MS" panose="030F0702030302020204" pitchFamily="66" charset="0"/>
              </a:rPr>
              <a:t>descanso</a:t>
            </a:r>
          </a:p>
        </p:txBody>
      </p:sp>
      <p:sp>
        <p:nvSpPr>
          <p:cNvPr id="5" name="4 Rectángulo"/>
          <p:cNvSpPr/>
          <p:nvPr/>
        </p:nvSpPr>
        <p:spPr>
          <a:xfrm>
            <a:off x="683567" y="2060848"/>
            <a:ext cx="3318537" cy="523220"/>
          </a:xfrm>
          <a:prstGeom prst="rect">
            <a:avLst/>
          </a:prstGeom>
        </p:spPr>
        <p:txBody>
          <a:bodyPr wrap="square">
            <a:spAutoFit/>
          </a:bodyPr>
          <a:lstStyle/>
          <a:p>
            <a:r>
              <a:rPr lang="es-AR" sz="2800" i="1" dirty="0" smtClean="0">
                <a:solidFill>
                  <a:schemeClr val="accent1">
                    <a:lumMod val="50000"/>
                  </a:schemeClr>
                </a:solidFill>
                <a:latin typeface="Comic Sans MS" panose="030F0702030302020204" pitchFamily="66" charset="0"/>
              </a:rPr>
              <a:t>…la </a:t>
            </a:r>
            <a:r>
              <a:rPr lang="es-AR" sz="2800" i="1" dirty="0">
                <a:solidFill>
                  <a:schemeClr val="accent1">
                    <a:lumMod val="50000"/>
                  </a:schemeClr>
                </a:solidFill>
                <a:latin typeface="Comic Sans MS" panose="030F0702030302020204" pitchFamily="66" charset="0"/>
              </a:rPr>
              <a:t>recreación</a:t>
            </a:r>
          </a:p>
        </p:txBody>
      </p:sp>
      <p:sp>
        <p:nvSpPr>
          <p:cNvPr id="6" name="5 Rectángulo"/>
          <p:cNvSpPr/>
          <p:nvPr/>
        </p:nvSpPr>
        <p:spPr>
          <a:xfrm>
            <a:off x="683567" y="2708920"/>
            <a:ext cx="3318537" cy="523220"/>
          </a:xfrm>
          <a:prstGeom prst="rect">
            <a:avLst/>
          </a:prstGeom>
        </p:spPr>
        <p:txBody>
          <a:bodyPr wrap="square">
            <a:spAutoFit/>
          </a:bodyPr>
          <a:lstStyle/>
          <a:p>
            <a:r>
              <a:rPr lang="es-AR" sz="2800" i="1" dirty="0" smtClean="0">
                <a:latin typeface="Comic Sans MS" panose="030F0702030302020204" pitchFamily="66" charset="0"/>
              </a:rPr>
              <a:t>…la </a:t>
            </a:r>
            <a:r>
              <a:rPr lang="es-AR" sz="2800" i="1" dirty="0">
                <a:latin typeface="Comic Sans MS" panose="030F0702030302020204" pitchFamily="66" charset="0"/>
              </a:rPr>
              <a:t>oración</a:t>
            </a:r>
          </a:p>
        </p:txBody>
      </p:sp>
      <p:sp>
        <p:nvSpPr>
          <p:cNvPr id="7" name="6 Rectángulo"/>
          <p:cNvSpPr/>
          <p:nvPr/>
        </p:nvSpPr>
        <p:spPr>
          <a:xfrm>
            <a:off x="683568" y="3409836"/>
            <a:ext cx="4032448" cy="523220"/>
          </a:xfrm>
          <a:prstGeom prst="rect">
            <a:avLst/>
          </a:prstGeom>
        </p:spPr>
        <p:txBody>
          <a:bodyPr wrap="square">
            <a:spAutoFit/>
          </a:bodyPr>
          <a:lstStyle/>
          <a:p>
            <a:r>
              <a:rPr lang="es-AR" sz="2800" i="1" dirty="0" smtClean="0">
                <a:solidFill>
                  <a:schemeClr val="accent1">
                    <a:lumMod val="50000"/>
                  </a:schemeClr>
                </a:solidFill>
                <a:latin typeface="Comic Sans MS" panose="030F0702030302020204" pitchFamily="66" charset="0"/>
              </a:rPr>
              <a:t>…el </a:t>
            </a:r>
            <a:r>
              <a:rPr lang="es-AR" sz="2800" i="1" dirty="0">
                <a:solidFill>
                  <a:schemeClr val="accent1">
                    <a:lumMod val="50000"/>
                  </a:schemeClr>
                </a:solidFill>
                <a:latin typeface="Comic Sans MS" panose="030F0702030302020204" pitchFamily="66" charset="0"/>
              </a:rPr>
              <a:t>trabajo pastoral</a:t>
            </a:r>
          </a:p>
        </p:txBody>
      </p:sp>
      <p:sp>
        <p:nvSpPr>
          <p:cNvPr id="8" name="7 Rectángulo"/>
          <p:cNvSpPr/>
          <p:nvPr/>
        </p:nvSpPr>
        <p:spPr>
          <a:xfrm>
            <a:off x="3563888" y="4201924"/>
            <a:ext cx="5470203" cy="523220"/>
          </a:xfrm>
          <a:prstGeom prst="rect">
            <a:avLst/>
          </a:prstGeom>
        </p:spPr>
        <p:txBody>
          <a:bodyPr wrap="square">
            <a:spAutoFit/>
          </a:bodyPr>
          <a:lstStyle/>
          <a:p>
            <a:r>
              <a:rPr lang="es-AR" sz="2800" i="1" dirty="0" smtClean="0">
                <a:solidFill>
                  <a:schemeClr val="accent2">
                    <a:lumMod val="50000"/>
                  </a:schemeClr>
                </a:solidFill>
                <a:latin typeface="Comic Sans MS" panose="030F0702030302020204" pitchFamily="66" charset="0"/>
              </a:rPr>
              <a:t>....para </a:t>
            </a:r>
            <a:r>
              <a:rPr lang="es-AR" sz="2800" i="1" dirty="0">
                <a:solidFill>
                  <a:schemeClr val="accent2">
                    <a:lumMod val="50000"/>
                  </a:schemeClr>
                </a:solidFill>
                <a:latin typeface="Comic Sans MS" panose="030F0702030302020204" pitchFamily="66" charset="0"/>
              </a:rPr>
              <a:t>que ella sea más plena?</a:t>
            </a:r>
          </a:p>
        </p:txBody>
      </p:sp>
      <p:pic>
        <p:nvPicPr>
          <p:cNvPr id="2048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46" b="100000" l="200" r="98300"/>
                    </a14:imgEffect>
                  </a14:imgLayer>
                </a14:imgProps>
              </a:ext>
              <a:ext uri="{28A0092B-C50C-407E-A947-70E740481C1C}">
                <a14:useLocalDpi xmlns:a14="http://schemas.microsoft.com/office/drawing/2010/main" val="0"/>
              </a:ext>
            </a:extLst>
          </a:blip>
          <a:srcRect/>
          <a:stretch>
            <a:fillRect/>
          </a:stretch>
        </p:blipFill>
        <p:spPr bwMode="auto">
          <a:xfrm>
            <a:off x="4355976" y="567649"/>
            <a:ext cx="4678115" cy="362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78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fltVal val="0"/>
                                          </p:val>
                                        </p:tav>
                                        <p:tav tm="100000">
                                          <p:val>
                                            <p:strVal val="#ppt_h"/>
                                          </p:val>
                                        </p:tav>
                                      </p:tavLst>
                                    </p:anim>
                                    <p:animEffect transition="in" filter="fade">
                                      <p:cBhvr>
                                        <p:cTn id="15" dur="3000"/>
                                        <p:tgtEl>
                                          <p:spTgt spid="5"/>
                                        </p:tgtEl>
                                      </p:cBhvr>
                                    </p:animEffect>
                                  </p:childTnLst>
                                </p:cTn>
                              </p:par>
                            </p:childTnLst>
                          </p:cTn>
                        </p:par>
                        <p:par>
                          <p:cTn id="16" fill="hold">
                            <p:stCondLst>
                              <p:cond delay="6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0" fill="hold"/>
                                        <p:tgtEl>
                                          <p:spTgt spid="6"/>
                                        </p:tgtEl>
                                        <p:attrNameLst>
                                          <p:attrName>ppt_w</p:attrName>
                                        </p:attrNameLst>
                                      </p:cBhvr>
                                      <p:tavLst>
                                        <p:tav tm="0">
                                          <p:val>
                                            <p:fltVal val="0"/>
                                          </p:val>
                                        </p:tav>
                                        <p:tav tm="100000">
                                          <p:val>
                                            <p:strVal val="#ppt_w"/>
                                          </p:val>
                                        </p:tav>
                                      </p:tavLst>
                                    </p:anim>
                                    <p:anim calcmode="lin" valueType="num">
                                      <p:cBhvr>
                                        <p:cTn id="20" dur="3000" fill="hold"/>
                                        <p:tgtEl>
                                          <p:spTgt spid="6"/>
                                        </p:tgtEl>
                                        <p:attrNameLst>
                                          <p:attrName>ppt_h</p:attrName>
                                        </p:attrNameLst>
                                      </p:cBhvr>
                                      <p:tavLst>
                                        <p:tav tm="0">
                                          <p:val>
                                            <p:fltVal val="0"/>
                                          </p:val>
                                        </p:tav>
                                        <p:tav tm="100000">
                                          <p:val>
                                            <p:strVal val="#ppt_h"/>
                                          </p:val>
                                        </p:tav>
                                      </p:tavLst>
                                    </p:anim>
                                    <p:animEffect transition="in" filter="fade">
                                      <p:cBhvr>
                                        <p:cTn id="21" dur="3000"/>
                                        <p:tgtEl>
                                          <p:spTgt spid="6"/>
                                        </p:tgtEl>
                                      </p:cBhvr>
                                    </p:animEffect>
                                  </p:childTnLst>
                                </p:cTn>
                              </p:par>
                            </p:childTnLst>
                          </p:cTn>
                        </p:par>
                        <p:par>
                          <p:cTn id="22" fill="hold">
                            <p:stCondLst>
                              <p:cond delay="9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anim calcmode="lin" valueType="num">
                                      <p:cBhvr>
                                        <p:cTn id="33" dur="3000" fill="hold"/>
                                        <p:tgtEl>
                                          <p:spTgt spid="8"/>
                                        </p:tgtEl>
                                        <p:attrNameLst>
                                          <p:attrName>ppt_w</p:attrName>
                                        </p:attrNameLst>
                                      </p:cBhvr>
                                      <p:tavLst>
                                        <p:tav tm="0" fmla="#ppt_w*sin(2.5*pi*$)">
                                          <p:val>
                                            <p:fltVal val="0"/>
                                          </p:val>
                                        </p:tav>
                                        <p:tav tm="100000">
                                          <p:val>
                                            <p:fltVal val="1"/>
                                          </p:val>
                                        </p:tav>
                                      </p:tavLst>
                                    </p:anim>
                                    <p:anim calcmode="lin" valueType="num">
                                      <p:cBhvr>
                                        <p:cTn id="34" dur="3000" fill="hold"/>
                                        <p:tgtEl>
                                          <p:spTgt spid="8"/>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26"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down)">
                                      <p:cBhvr>
                                        <p:cTn id="38" dur="870">
                                          <p:stCondLst>
                                            <p:cond delay="0"/>
                                          </p:stCondLst>
                                        </p:cTn>
                                        <p:tgtEl>
                                          <p:spTgt spid="3">
                                            <p:txEl>
                                              <p:pRg st="0" end="0"/>
                                            </p:txEl>
                                          </p:spTgt>
                                        </p:tgtEl>
                                      </p:cBhvr>
                                    </p:animEffect>
                                    <p:anim calcmode="lin" valueType="num">
                                      <p:cBhvr>
                                        <p:cTn id="39" dur="2733"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0" dur="996"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1" dur="996" tmFilter="0, 0; 0.125,0.2665; 0.25,0.4; 0.375,0.465; 0.5,0.5;  0.625,0.535; 0.75,0.6; 0.875,0.7335; 1,1">
                                          <p:stCondLst>
                                            <p:cond delay="996"/>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2" dur="498" tmFilter="0, 0; 0.125,0.2665; 0.25,0.4; 0.375,0.465; 0.5,0.5;  0.625,0.535; 0.75,0.6; 0.875,0.7335; 1,1">
                                          <p:stCondLst>
                                            <p:cond delay="1986"/>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3" dur="246" tmFilter="0, 0; 0.125,0.2665; 0.25,0.4; 0.375,0.465; 0.5,0.5;  0.625,0.535; 0.75,0.6; 0.875,0.7335; 1,1">
                                          <p:stCondLst>
                                            <p:cond delay="2484"/>
                                          </p:stCondLst>
                                        </p:cTn>
                                        <p:tgtEl>
                                          <p:spTgt spid="3">
                                            <p:txEl>
                                              <p:pRg st="0" end="0"/>
                                            </p:txEl>
                                          </p:spTgt>
                                        </p:tgtEl>
                                        <p:attrNameLst>
                                          <p:attrName>ppt_y</p:attrName>
                                        </p:attrNameLst>
                                      </p:cBhvr>
                                      <p:tavLst>
                                        <p:tav tm="0" fmla="#ppt_y-sin(pi*$)/81">
                                          <p:val>
                                            <p:fltVal val="0"/>
                                          </p:val>
                                        </p:tav>
                                        <p:tav tm="100000">
                                          <p:val>
                                            <p:fltVal val="1"/>
                                          </p:val>
                                        </p:tav>
                                      </p:tavLst>
                                    </p:anim>
                                    <p:animScale>
                                      <p:cBhvr>
                                        <p:cTn id="44" dur="39">
                                          <p:stCondLst>
                                            <p:cond delay="975"/>
                                          </p:stCondLst>
                                        </p:cTn>
                                        <p:tgtEl>
                                          <p:spTgt spid="3">
                                            <p:txEl>
                                              <p:pRg st="0" end="0"/>
                                            </p:txEl>
                                          </p:spTgt>
                                        </p:tgtEl>
                                      </p:cBhvr>
                                      <p:to x="100000" y="60000"/>
                                    </p:animScale>
                                    <p:animScale>
                                      <p:cBhvr>
                                        <p:cTn id="45" dur="249" decel="50000">
                                          <p:stCondLst>
                                            <p:cond delay="1014"/>
                                          </p:stCondLst>
                                        </p:cTn>
                                        <p:tgtEl>
                                          <p:spTgt spid="3">
                                            <p:txEl>
                                              <p:pRg st="0" end="0"/>
                                            </p:txEl>
                                          </p:spTgt>
                                        </p:tgtEl>
                                      </p:cBhvr>
                                      <p:to x="100000" y="100000"/>
                                    </p:animScale>
                                    <p:animScale>
                                      <p:cBhvr>
                                        <p:cTn id="46" dur="39">
                                          <p:stCondLst>
                                            <p:cond delay="1968"/>
                                          </p:stCondLst>
                                        </p:cTn>
                                        <p:tgtEl>
                                          <p:spTgt spid="3">
                                            <p:txEl>
                                              <p:pRg st="0" end="0"/>
                                            </p:txEl>
                                          </p:spTgt>
                                        </p:tgtEl>
                                      </p:cBhvr>
                                      <p:to x="100000" y="80000"/>
                                    </p:animScale>
                                    <p:animScale>
                                      <p:cBhvr>
                                        <p:cTn id="47" dur="249" decel="50000">
                                          <p:stCondLst>
                                            <p:cond delay="2007"/>
                                          </p:stCondLst>
                                        </p:cTn>
                                        <p:tgtEl>
                                          <p:spTgt spid="3">
                                            <p:txEl>
                                              <p:pRg st="0" end="0"/>
                                            </p:txEl>
                                          </p:spTgt>
                                        </p:tgtEl>
                                      </p:cBhvr>
                                      <p:to x="100000" y="100000"/>
                                    </p:animScale>
                                    <p:animScale>
                                      <p:cBhvr>
                                        <p:cTn id="48" dur="39">
                                          <p:stCondLst>
                                            <p:cond delay="2463"/>
                                          </p:stCondLst>
                                        </p:cTn>
                                        <p:tgtEl>
                                          <p:spTgt spid="3">
                                            <p:txEl>
                                              <p:pRg st="0" end="0"/>
                                            </p:txEl>
                                          </p:spTgt>
                                        </p:tgtEl>
                                      </p:cBhvr>
                                      <p:to x="100000" y="90000"/>
                                    </p:animScale>
                                    <p:animScale>
                                      <p:cBhvr>
                                        <p:cTn id="49" dur="249" decel="50000">
                                          <p:stCondLst>
                                            <p:cond delay="2502"/>
                                          </p:stCondLst>
                                        </p:cTn>
                                        <p:tgtEl>
                                          <p:spTgt spid="3">
                                            <p:txEl>
                                              <p:pRg st="0" end="0"/>
                                            </p:txEl>
                                          </p:spTgt>
                                        </p:tgtEl>
                                      </p:cBhvr>
                                      <p:to x="100000" y="100000"/>
                                    </p:animScale>
                                    <p:animScale>
                                      <p:cBhvr>
                                        <p:cTn id="50" dur="39">
                                          <p:stCondLst>
                                            <p:cond delay="2712"/>
                                          </p:stCondLst>
                                        </p:cTn>
                                        <p:tgtEl>
                                          <p:spTgt spid="3">
                                            <p:txEl>
                                              <p:pRg st="0" end="0"/>
                                            </p:txEl>
                                          </p:spTgt>
                                        </p:tgtEl>
                                      </p:cBhvr>
                                      <p:to x="100000" y="95000"/>
                                    </p:animScale>
                                    <p:animScale>
                                      <p:cBhvr>
                                        <p:cTn id="51" dur="249" decel="50000">
                                          <p:stCondLst>
                                            <p:cond delay="2751"/>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778098"/>
          </a:xfrm>
        </p:spPr>
        <p:txBody>
          <a:bodyPr>
            <a:normAutofit/>
          </a:bodyPr>
          <a:lstStyle/>
          <a:p>
            <a:r>
              <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El Dinero o Bienes</a:t>
            </a:r>
          </a:p>
        </p:txBody>
      </p:sp>
      <p:pic>
        <p:nvPicPr>
          <p:cNvPr id="1945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87" b="100000" l="901" r="99099">
                        <a14:foregroundMark x1="32282" y1="37439" x2="32282" y2="39060"/>
                        <a14:foregroundMark x1="36486" y1="32253" x2="37087" y2="33225"/>
                      </a14:backgroundRemoval>
                    </a14:imgEffect>
                  </a14:imgLayer>
                </a14:imgProps>
              </a:ext>
              <a:ext uri="{28A0092B-C50C-407E-A947-70E740481C1C}">
                <a14:useLocalDpi xmlns:a14="http://schemas.microsoft.com/office/drawing/2010/main" val="0"/>
              </a:ext>
            </a:extLst>
          </a:blip>
          <a:srcRect t="13757" b="4736"/>
          <a:stretch/>
        </p:blipFill>
        <p:spPr bwMode="auto">
          <a:xfrm>
            <a:off x="3484786" y="2585949"/>
            <a:ext cx="5695726" cy="429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5496" y="980728"/>
            <a:ext cx="8640960" cy="1900808"/>
          </a:xfrm>
        </p:spPr>
        <p:txBody>
          <a:bodyPr>
            <a:normAutofit/>
          </a:bodyPr>
          <a:lstStyle/>
          <a:p>
            <a:pPr marL="0" indent="0" algn="ctr">
              <a:buNone/>
            </a:pPr>
            <a:r>
              <a:rPr lang="es-AR" sz="2800" i="1" dirty="0">
                <a:latin typeface="Comic Sans MS" panose="030F0702030302020204" pitchFamily="66" charset="0"/>
              </a:rPr>
              <a:t>El ejemplo de la vida de Jesús y </a:t>
            </a:r>
            <a:r>
              <a:rPr lang="es-AR" sz="2800" i="1" dirty="0" smtClean="0">
                <a:latin typeface="Comic Sans MS" panose="030F0702030302020204" pitchFamily="66" charset="0"/>
              </a:rPr>
              <a:t>las </a:t>
            </a:r>
            <a:r>
              <a:rPr lang="es-AR" sz="2800" i="1" dirty="0">
                <a:latin typeface="Comic Sans MS" panose="030F0702030302020204" pitchFamily="66" charset="0"/>
              </a:rPr>
              <a:t>primeras comunidades cristianas inspiró siempre </a:t>
            </a:r>
            <a:r>
              <a:rPr lang="es-AR" sz="2800" i="1" dirty="0" smtClean="0">
                <a:latin typeface="Comic Sans MS" panose="030F0702030302020204" pitchFamily="66" charset="0"/>
              </a:rPr>
              <a:t>a la </a:t>
            </a:r>
            <a:r>
              <a:rPr lang="es-AR" sz="2800" i="1" dirty="0">
                <a:latin typeface="Comic Sans MS" panose="030F0702030302020204" pitchFamily="66" charset="0"/>
              </a:rPr>
              <a:t>Iglesia </a:t>
            </a:r>
            <a:r>
              <a:rPr lang="es-AR" sz="2800" i="1" dirty="0" smtClean="0">
                <a:latin typeface="Comic Sans MS" panose="030F0702030302020204" pitchFamily="66" charset="0"/>
              </a:rPr>
              <a:t>para compartir </a:t>
            </a:r>
            <a:r>
              <a:rPr lang="es-AR" sz="2800" i="1" dirty="0">
                <a:latin typeface="Comic Sans MS" panose="030F0702030302020204" pitchFamily="66" charset="0"/>
              </a:rPr>
              <a:t>las riquezas para que la abundancia de unos supliera la pobreza de otros.</a:t>
            </a:r>
          </a:p>
        </p:txBody>
      </p:sp>
      <p:sp>
        <p:nvSpPr>
          <p:cNvPr id="4" name="3 Rectángulo"/>
          <p:cNvSpPr/>
          <p:nvPr/>
        </p:nvSpPr>
        <p:spPr>
          <a:xfrm>
            <a:off x="179512" y="3573016"/>
            <a:ext cx="3528392" cy="3108543"/>
          </a:xfrm>
          <a:prstGeom prst="rect">
            <a:avLst/>
          </a:prstGeom>
        </p:spPr>
        <p:txBody>
          <a:bodyPr wrap="square">
            <a:spAutoFit/>
          </a:bodyPr>
          <a:lstStyle/>
          <a:p>
            <a:pPr algn="ctr"/>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Debemos crecer en el desprendimiento, para ser generosos con los bienes que cada uno tiene, en favor de nuestra Iglesia.</a:t>
            </a:r>
          </a:p>
        </p:txBody>
      </p:sp>
    </p:spTree>
    <p:extLst>
      <p:ext uri="{BB962C8B-B14F-4D97-AF65-F5344CB8AC3E}">
        <p14:creationId xmlns:p14="http://schemas.microsoft.com/office/powerpoint/2010/main" val="1651754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7384"/>
            <a:ext cx="33829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44624"/>
            <a:ext cx="8229600" cy="1143000"/>
          </a:xfrm>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Vivir la Corresponsabilidad</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84" y="1369913"/>
            <a:ext cx="4124115" cy="294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23528" y="1124744"/>
            <a:ext cx="4824536" cy="2664296"/>
          </a:xfrm>
        </p:spPr>
        <p:txBody>
          <a:bodyPr>
            <a:normAutofit fontScale="92500"/>
          </a:bodyPr>
          <a:lstStyle/>
          <a:p>
            <a:pPr algn="just"/>
            <a:r>
              <a:rPr lang="es-AR" sz="3000" dirty="0" smtClean="0">
                <a:solidFill>
                  <a:schemeClr val="accent1">
                    <a:lumMod val="50000"/>
                  </a:schemeClr>
                </a:solidFill>
                <a:latin typeface="Comic Sans MS" panose="030F0702030302020204" pitchFamily="66" charset="0"/>
              </a:rPr>
              <a:t>Fortaleciendo una nueva conciencia en el pueblo de Dios –fieles y pastores- con respecto al tema del sostenimiento de la obra evangelizadora”. </a:t>
            </a:r>
          </a:p>
          <a:p>
            <a:pPr marL="0" indent="0">
              <a:buNone/>
            </a:pPr>
            <a:endParaRPr lang="es-AR" dirty="0"/>
          </a:p>
        </p:txBody>
      </p:sp>
      <p:sp>
        <p:nvSpPr>
          <p:cNvPr id="4" name="3 Rectángulo"/>
          <p:cNvSpPr/>
          <p:nvPr/>
        </p:nvSpPr>
        <p:spPr>
          <a:xfrm>
            <a:off x="2220963" y="4293839"/>
            <a:ext cx="6624736" cy="2246769"/>
          </a:xfrm>
          <a:prstGeom prst="rect">
            <a:avLst/>
          </a:prstGeom>
        </p:spPr>
        <p:txBody>
          <a:bodyPr wrap="square">
            <a:spAutoFit/>
          </a:bodyPr>
          <a:lstStyle/>
          <a:p>
            <a:pPr algn="just"/>
            <a:r>
              <a:rPr lang="es-AR" sz="2800" dirty="0" smtClean="0">
                <a:solidFill>
                  <a:schemeClr val="accent2">
                    <a:lumMod val="50000"/>
                  </a:schemeClr>
                </a:solidFill>
                <a:latin typeface="Comic Sans MS" panose="030F0702030302020204" pitchFamily="66" charset="0"/>
              </a:rPr>
              <a:t>Esta nueva conciencia se traduce en prácticas más solidarias, eficaces, transparentes y ejemplares, asumidas con mayor corresponsabilidad y vividas desde la pobreza evangélica. </a:t>
            </a:r>
            <a:endParaRPr lang="es-AR" sz="2800"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20279444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Objetivo</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2323611"/>
            <a:ext cx="5976665" cy="4525074"/>
          </a:xfrm>
          <a:prstGeom prst="rect">
            <a:avLst/>
          </a:prstGeom>
        </p:spPr>
      </p:pic>
      <p:sp>
        <p:nvSpPr>
          <p:cNvPr id="3" name="2 Marcador de contenido"/>
          <p:cNvSpPr>
            <a:spLocks noGrp="1"/>
          </p:cNvSpPr>
          <p:nvPr>
            <p:ph idx="1"/>
          </p:nvPr>
        </p:nvSpPr>
        <p:spPr>
          <a:xfrm>
            <a:off x="457200" y="1196752"/>
            <a:ext cx="8229600" cy="2044824"/>
          </a:xfrm>
        </p:spPr>
        <p:txBody>
          <a:bodyPr/>
          <a:lstStyle/>
          <a:p>
            <a:pPr marL="0" indent="0">
              <a:buNone/>
            </a:pPr>
            <a:r>
              <a:rPr lang="es-AR" sz="2800" dirty="0" smtClean="0">
                <a:solidFill>
                  <a:schemeClr val="accent1">
                    <a:lumMod val="50000"/>
                  </a:schemeClr>
                </a:solidFill>
                <a:latin typeface="Comic Sans MS" panose="030F0702030302020204" pitchFamily="66" charset="0"/>
              </a:rPr>
              <a:t>“Lograr el sostenimiento integral y permanente de la obra evangelizadora creciendo en el compartir de nuestros tiempos, talentos y dinero y renovando la cultura de gestión” </a:t>
            </a:r>
          </a:p>
          <a:p>
            <a:pPr marL="0" indent="0">
              <a:buNone/>
            </a:pPr>
            <a:endParaRPr lang="es-AR" dirty="0"/>
          </a:p>
        </p:txBody>
      </p:sp>
      <p:pic>
        <p:nvPicPr>
          <p:cNvPr id="5122"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2" y="2924080"/>
            <a:ext cx="4392488" cy="395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3191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836712"/>
          </a:xfrm>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Propuesta</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179512" y="908720"/>
            <a:ext cx="8784976" cy="2448272"/>
          </a:xfrm>
        </p:spPr>
        <p:txBody>
          <a:bodyPr>
            <a:noAutofit/>
          </a:bodyPr>
          <a:lstStyle/>
          <a:p>
            <a:pPr marL="0" indent="0" algn="just">
              <a:buNone/>
            </a:pPr>
            <a:r>
              <a:rPr lang="es-AR" i="1" dirty="0">
                <a:solidFill>
                  <a:schemeClr val="tx2">
                    <a:lumMod val="50000"/>
                  </a:schemeClr>
                </a:solidFill>
                <a:latin typeface="Comic Sans MS" panose="030F0702030302020204" pitchFamily="66" charset="0"/>
              </a:rPr>
              <a:t>U</a:t>
            </a:r>
            <a:r>
              <a:rPr lang="es-AR" i="1" dirty="0" smtClean="0">
                <a:solidFill>
                  <a:schemeClr val="tx2">
                    <a:lumMod val="50000"/>
                  </a:schemeClr>
                </a:solidFill>
                <a:latin typeface="Comic Sans MS" panose="030F0702030302020204" pitchFamily="66" charset="0"/>
              </a:rPr>
              <a:t>n proceso de renovación orgánica y de conversión personal en nuestras comunidades que demanda convicción y perseverancia.“ Llevar adelante este proceso requiere un cambio de mentalidades, actitudes y prácticas.</a:t>
            </a:r>
            <a:endParaRPr lang="es-AR" i="1" dirty="0">
              <a:effectLst>
                <a:outerShdw blurRad="38100" dist="38100" dir="2700000" algn="tl">
                  <a:srgbClr val="000000">
                    <a:alpha val="43137"/>
                  </a:srgbClr>
                </a:outerShdw>
              </a:effectLst>
            </a:endParaRPr>
          </a:p>
        </p:txBody>
      </p:sp>
      <p:sp>
        <p:nvSpPr>
          <p:cNvPr id="4" name="3 Rectángulo"/>
          <p:cNvSpPr/>
          <p:nvPr/>
        </p:nvSpPr>
        <p:spPr>
          <a:xfrm>
            <a:off x="3851920" y="3970799"/>
            <a:ext cx="4968552" cy="2554545"/>
          </a:xfrm>
          <a:prstGeom prst="rect">
            <a:avLst/>
          </a:prstGeom>
        </p:spPr>
        <p:txBody>
          <a:bodyPr wrap="square">
            <a:spAutoFit/>
          </a:bodyPr>
          <a:lstStyle/>
          <a:p>
            <a:pPr algn="just"/>
            <a:r>
              <a:rPr lang="es-AR" sz="32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La reforma económica de la Iglesia ha de pasar necesariamente por la conversión al Evangelio de Jesús” (NMA 89). </a:t>
            </a:r>
            <a:endPar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2" y="3001005"/>
            <a:ext cx="4292620" cy="38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4192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363272" cy="5649491"/>
          </a:xfrm>
        </p:spPr>
        <p:txBody>
          <a:bodyPr>
            <a:normAutofit/>
          </a:bodyPr>
          <a:lstStyle/>
          <a:p>
            <a:pPr marL="0" lvl="0" indent="0" algn="r">
              <a:buNone/>
            </a:pPr>
            <a:r>
              <a:rPr lang="es-AR" sz="2600" dirty="0">
                <a:solidFill>
                  <a:schemeClr val="accent1">
                    <a:lumMod val="50000"/>
                  </a:schemeClr>
                </a:solidFill>
                <a:latin typeface="Comic Sans MS" panose="030F0702030302020204" pitchFamily="66" charset="0"/>
              </a:rPr>
              <a:t>Con nuestra Madre, la Virgen María, </a:t>
            </a:r>
          </a:p>
          <a:p>
            <a:pPr marL="0" lvl="0" indent="0" algn="r">
              <a:buNone/>
            </a:pPr>
            <a:r>
              <a:rPr lang="es-AR" sz="2600" dirty="0">
                <a:solidFill>
                  <a:schemeClr val="accent1">
                    <a:lumMod val="50000"/>
                  </a:schemeClr>
                </a:solidFill>
                <a:latin typeface="Comic Sans MS" panose="030F0702030302020204" pitchFamily="66" charset="0"/>
              </a:rPr>
              <a:t>y unidos a los santos que son nuestros modelos </a:t>
            </a:r>
          </a:p>
          <a:p>
            <a:pPr marL="0" lvl="0" indent="0" algn="r">
              <a:buNone/>
            </a:pPr>
            <a:r>
              <a:rPr lang="es-AR" sz="2600" dirty="0">
                <a:solidFill>
                  <a:schemeClr val="accent1">
                    <a:lumMod val="50000"/>
                  </a:schemeClr>
                </a:solidFill>
                <a:latin typeface="Comic Sans MS" panose="030F0702030302020204" pitchFamily="66" charset="0"/>
              </a:rPr>
              <a:t>nos ponemos en camino </a:t>
            </a:r>
            <a:endParaRPr lang="es-AR" sz="2600" dirty="0" smtClean="0">
              <a:solidFill>
                <a:schemeClr val="accent1">
                  <a:lumMod val="50000"/>
                </a:schemeClr>
              </a:solidFill>
              <a:latin typeface="Comic Sans MS" panose="030F0702030302020204" pitchFamily="66" charset="0"/>
            </a:endParaRPr>
          </a:p>
          <a:p>
            <a:pPr marL="0" lvl="0" indent="0" algn="r">
              <a:buNone/>
            </a:pPr>
            <a:r>
              <a:rPr lang="es-AR" sz="2600" dirty="0" smtClean="0">
                <a:solidFill>
                  <a:schemeClr val="accent1">
                    <a:lumMod val="50000"/>
                  </a:schemeClr>
                </a:solidFill>
                <a:latin typeface="Comic Sans MS" panose="030F0702030302020204" pitchFamily="66" charset="0"/>
              </a:rPr>
              <a:t>dejándonos </a:t>
            </a:r>
            <a:r>
              <a:rPr lang="es-AR" sz="2600" dirty="0">
                <a:solidFill>
                  <a:schemeClr val="accent1">
                    <a:lumMod val="50000"/>
                  </a:schemeClr>
                </a:solidFill>
                <a:latin typeface="Comic Sans MS" panose="030F0702030302020204" pitchFamily="66" charset="0"/>
              </a:rPr>
              <a:t>conducir por la Providencia del Padre </a:t>
            </a:r>
          </a:p>
          <a:p>
            <a:pPr marL="0" lvl="0" indent="0" algn="r">
              <a:buNone/>
            </a:pPr>
            <a:r>
              <a:rPr lang="es-AR" sz="2600" dirty="0">
                <a:solidFill>
                  <a:schemeClr val="accent1">
                    <a:lumMod val="50000"/>
                  </a:schemeClr>
                </a:solidFill>
                <a:latin typeface="Comic Sans MS" panose="030F0702030302020204" pitchFamily="66" charset="0"/>
              </a:rPr>
              <a:t>y animados por el fuego del Espíritu Santo. </a:t>
            </a:r>
          </a:p>
          <a:p>
            <a:pPr marL="0" lvl="0" indent="0" algn="r">
              <a:buNone/>
            </a:pPr>
            <a:r>
              <a:rPr lang="es-AR" sz="2800" dirty="0">
                <a:solidFill>
                  <a:prstClr val="black"/>
                </a:solidFill>
              </a:rPr>
              <a:t> </a:t>
            </a:r>
          </a:p>
          <a:p>
            <a:pPr marL="0" lvl="0" indent="0" algn="r">
              <a:buNone/>
            </a:pPr>
            <a:r>
              <a:rPr lang="es-AR" sz="2800" i="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Amén.</a:t>
            </a:r>
            <a:r>
              <a:rPr lang="es-AR" sz="2800" dirty="0">
                <a:solidFill>
                  <a:prstClr val="black"/>
                </a:solidFill>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221088"/>
            <a:ext cx="21209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2149"/>
          <a:stretch/>
        </p:blipFill>
        <p:spPr bwMode="auto">
          <a:xfrm>
            <a:off x="-36512" y="3068960"/>
            <a:ext cx="42325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9144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9" y="0"/>
            <a:ext cx="9151169" cy="6877832"/>
          </a:xfrm>
        </p:spPr>
      </p:pic>
    </p:spTree>
    <p:extLst>
      <p:ext uri="{BB962C8B-B14F-4D97-AF65-F5344CB8AC3E}">
        <p14:creationId xmlns:p14="http://schemas.microsoft.com/office/powerpoint/2010/main" val="1986835955"/>
      </p:ext>
    </p:extLst>
  </p:cSld>
  <p:clrMapOvr>
    <a:masterClrMapping/>
  </p:clrMapOvr>
  <mc:AlternateContent xmlns:mc="http://schemas.openxmlformats.org/markup-compatibility/2006" xmlns:p14="http://schemas.microsoft.com/office/powerpoint/2010/main">
    <mc:Choice Requires="p14">
      <p:transition spd="slow" p14:dur="10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648072"/>
          </a:xfrm>
        </p:spPr>
        <p:txBody>
          <a:bodyPr>
            <a:normAutofit/>
          </a:bodyPr>
          <a:lstStyle/>
          <a:p>
            <a:r>
              <a:rPr lang="es-AR" sz="2900" b="1" dirty="0">
                <a:solidFill>
                  <a:srgbClr val="4F81BD">
                    <a:lumMod val="75000"/>
                  </a:srgbClr>
                </a:solidFill>
                <a:effectLst>
                  <a:outerShdw blurRad="38100" dist="38100" dir="2700000" algn="tl">
                    <a:srgbClr val="000000">
                      <a:alpha val="43137"/>
                    </a:srgbClr>
                  </a:outerShdw>
                </a:effectLst>
                <a:latin typeface="Tempus Sans ITC" panose="04020404030D07020202" pitchFamily="82" charset="0"/>
              </a:rPr>
              <a:t>Oración a la Virgen de Itati</a:t>
            </a:r>
            <a:endParaRPr lang="es-A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20688"/>
            <a:ext cx="2771800" cy="560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718048" y="662142"/>
            <a:ext cx="6390456" cy="6223242"/>
          </a:xfrm>
          <a:prstGeom prst="rect">
            <a:avLst/>
          </a:prstGeom>
        </p:spPr>
        <p:txBody>
          <a:bodyPr wrap="square">
            <a:spAutoFit/>
          </a:bodyPr>
          <a:lstStyle/>
          <a:p>
            <a:pPr lvl="0">
              <a:spcBef>
                <a:spcPct val="20000"/>
              </a:spcBef>
            </a:pPr>
            <a:r>
              <a:rPr lang="es-AR" sz="2400" dirty="0">
                <a:solidFill>
                  <a:srgbClr val="1F497D"/>
                </a:solidFill>
                <a:latin typeface="Tempus Sans ITC" panose="04020404030D07020202" pitchFamily="82" charset="0"/>
              </a:rPr>
              <a:t>Tiernísima Madre de Dios y de los hombres, que bajo la advocación de la Pura y Limpia Concepción de Nuestra Señora de </a:t>
            </a:r>
            <a:r>
              <a:rPr lang="es-AR" sz="2400" dirty="0" err="1">
                <a:solidFill>
                  <a:srgbClr val="1F497D"/>
                </a:solidFill>
                <a:latin typeface="Tempus Sans ITC" panose="04020404030D07020202" pitchFamily="82" charset="0"/>
              </a:rPr>
              <a:t>Itatí</a:t>
            </a:r>
            <a:r>
              <a:rPr lang="es-AR" sz="2400" dirty="0">
                <a:solidFill>
                  <a:srgbClr val="1F497D"/>
                </a:solidFill>
                <a:latin typeface="Tempus Sans ITC" panose="04020404030D07020202" pitchFamily="82" charset="0"/>
              </a:rPr>
              <a:t>, miraste con ojos de misericordia por más de cuatro siglos a todos los que te han implorado, no deseches ahora las súplicas de este tu hijo, que humildemente recurre a ti. Atiende mis necesidades que tú mejor que yo las conoces. Y sobre todo, Madre mía, concédeme un gran amor a tu Divino Hijo Jesús, un corazón puro, humilde y prudente, paciencia en la vida, fortaleza en las tentaciones y consuelo en la muerte. </a:t>
            </a:r>
          </a:p>
          <a:p>
            <a:pPr lvl="0" algn="just">
              <a:spcBef>
                <a:spcPct val="20000"/>
              </a:spcBef>
            </a:pPr>
            <a:r>
              <a:rPr lang="es-AR" sz="2400" dirty="0">
                <a:solidFill>
                  <a:srgbClr val="1F497D"/>
                </a:solidFill>
                <a:latin typeface="Tempus Sans ITC" panose="04020404030D07020202" pitchFamily="82" charset="0"/>
              </a:rPr>
              <a:t>                                               </a:t>
            </a:r>
            <a:r>
              <a:rPr lang="es-AR" sz="2400" b="1" dirty="0">
                <a:solidFill>
                  <a:srgbClr val="1F497D"/>
                </a:solidFill>
                <a:effectLst>
                  <a:outerShdw blurRad="38100" dist="38100" dir="2700000" algn="tl">
                    <a:srgbClr val="000000">
                      <a:alpha val="43137"/>
                    </a:srgbClr>
                  </a:outerShdw>
                </a:effectLst>
                <a:latin typeface="Tempus Sans ITC" panose="04020404030D07020202" pitchFamily="82" charset="0"/>
              </a:rPr>
              <a:t>Así sea</a:t>
            </a:r>
            <a:r>
              <a:rPr lang="es-AR" sz="2400" dirty="0">
                <a:solidFill>
                  <a:srgbClr val="1F497D"/>
                </a:solidFill>
                <a:latin typeface="Tempus Sans ITC" panose="04020404030D07020202" pitchFamily="82" charset="0"/>
              </a:rPr>
              <a:t>. </a:t>
            </a:r>
            <a:endParaRPr lang="es-AR" sz="2400" dirty="0" smtClean="0">
              <a:solidFill>
                <a:srgbClr val="1F497D"/>
              </a:solidFill>
              <a:latin typeface="Tempus Sans ITC" panose="04020404030D07020202" pitchFamily="82" charset="0"/>
            </a:endParaRPr>
          </a:p>
          <a:p>
            <a:pPr lvl="0" algn="just">
              <a:spcBef>
                <a:spcPct val="20000"/>
              </a:spcBef>
            </a:pPr>
            <a:r>
              <a:rPr lang="es-AR" sz="2400" b="1" i="1" dirty="0" smtClean="0">
                <a:solidFill>
                  <a:srgbClr val="1F497D"/>
                </a:solidFill>
                <a:effectLst>
                  <a:outerShdw blurRad="38100" dist="38100" dir="2700000" algn="tl">
                    <a:srgbClr val="000000">
                      <a:alpha val="43137"/>
                    </a:srgbClr>
                  </a:outerShdw>
                </a:effectLst>
                <a:latin typeface="Tempus Sans ITC" panose="04020404030D07020202" pitchFamily="82" charset="0"/>
              </a:rPr>
              <a:t>Guía</a:t>
            </a:r>
            <a:r>
              <a:rPr lang="es-AR" sz="2400" b="1" dirty="0">
                <a:solidFill>
                  <a:srgbClr val="1F497D"/>
                </a:solidFill>
                <a:effectLst>
                  <a:outerShdw blurRad="38100" dist="38100" dir="2700000" algn="tl">
                    <a:srgbClr val="000000">
                      <a:alpha val="43137"/>
                    </a:srgbClr>
                  </a:outerShdw>
                </a:effectLst>
                <a:latin typeface="Tempus Sans ITC" panose="04020404030D07020202" pitchFamily="82" charset="0"/>
              </a:rPr>
              <a:t>:</a:t>
            </a:r>
            <a:r>
              <a:rPr lang="es-AR" sz="2400" dirty="0">
                <a:solidFill>
                  <a:srgbClr val="1F497D"/>
                </a:solidFill>
                <a:latin typeface="Tempus Sans ITC" panose="04020404030D07020202" pitchFamily="82" charset="0"/>
              </a:rPr>
              <a:t> </a:t>
            </a:r>
            <a:r>
              <a:rPr lang="es-AR" sz="2400" i="1" dirty="0">
                <a:solidFill>
                  <a:srgbClr val="1F497D"/>
                </a:solidFill>
                <a:latin typeface="Tempus Sans ITC" panose="04020404030D07020202" pitchFamily="82" charset="0"/>
              </a:rPr>
              <a:t>Tierna Madre de </a:t>
            </a:r>
            <a:r>
              <a:rPr lang="es-AR" sz="2400" i="1" dirty="0" err="1">
                <a:solidFill>
                  <a:srgbClr val="1F497D"/>
                </a:solidFill>
                <a:latin typeface="Tempus Sans ITC" panose="04020404030D07020202" pitchFamily="82" charset="0"/>
              </a:rPr>
              <a:t>Itatí</a:t>
            </a:r>
            <a:r>
              <a:rPr lang="es-AR" sz="2400" i="1" dirty="0">
                <a:solidFill>
                  <a:srgbClr val="1F497D"/>
                </a:solidFill>
                <a:latin typeface="Tempus Sans ITC" panose="04020404030D07020202" pitchFamily="82" charset="0"/>
              </a:rPr>
              <a:t>.               </a:t>
            </a:r>
          </a:p>
          <a:p>
            <a:pPr lvl="0">
              <a:spcBef>
                <a:spcPct val="20000"/>
              </a:spcBef>
            </a:pPr>
            <a:r>
              <a:rPr lang="es-AR" sz="2400" dirty="0">
                <a:solidFill>
                  <a:srgbClr val="1F497D"/>
                </a:solidFill>
                <a:latin typeface="Tempus Sans ITC" panose="04020404030D07020202" pitchFamily="82" charset="0"/>
              </a:rPr>
              <a:t> </a:t>
            </a:r>
            <a:r>
              <a:rPr lang="es-AR" sz="2400" b="1" i="1" dirty="0">
                <a:solidFill>
                  <a:srgbClr val="1F497D"/>
                </a:solidFill>
                <a:effectLst>
                  <a:outerShdw blurRad="38100" dist="38100" dir="2700000" algn="tl">
                    <a:srgbClr val="000000">
                      <a:alpha val="43137"/>
                    </a:srgbClr>
                  </a:outerShdw>
                </a:effectLst>
                <a:latin typeface="Tempus Sans ITC" panose="04020404030D07020202" pitchFamily="82" charset="0"/>
              </a:rPr>
              <a:t>Todos: </a:t>
            </a:r>
            <a:r>
              <a:rPr lang="es-AR" sz="2400" i="1" dirty="0">
                <a:solidFill>
                  <a:srgbClr val="1F497D"/>
                </a:solidFill>
                <a:latin typeface="Tempus Sans ITC" panose="04020404030D07020202" pitchFamily="82" charset="0"/>
              </a:rPr>
              <a:t>Ruega por nosotros</a:t>
            </a:r>
            <a:endParaRPr lang="es-AR" sz="2400" i="1" dirty="0">
              <a:solidFill>
                <a:srgbClr val="1F497D"/>
              </a:solidFill>
              <a:latin typeface="Tempus Sans ITC" panose="04020404030D07020202" pitchFamily="82" charset="0"/>
            </a:endParaRPr>
          </a:p>
        </p:txBody>
      </p:sp>
    </p:spTree>
    <p:extLst>
      <p:ext uri="{BB962C8B-B14F-4D97-AF65-F5344CB8AC3E}">
        <p14:creationId xmlns:p14="http://schemas.microsoft.com/office/powerpoint/2010/main" val="745928322"/>
      </p:ext>
    </p:extLst>
  </p:cSld>
  <p:clrMapOvr>
    <a:masterClrMapping/>
  </p:clrMapOvr>
  <mc:AlternateContent xmlns:mc="http://schemas.openxmlformats.org/markup-compatibility/2006">
    <mc:Choice xmlns:p14="http://schemas.microsoft.com/office/powerpoint/2010/main" Requires="p14">
      <p:transition spd="slow" p14:dur="4000">
        <p:dissolve/>
      </p:transition>
    </mc:Choice>
    <mc:Fallback>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30622"/>
            <a:ext cx="9144000" cy="562074"/>
          </a:xfrm>
        </p:spPr>
        <p:txBody>
          <a:bodyPr>
            <a:noAutofit/>
          </a:bodyPr>
          <a:lstStyle/>
          <a:p>
            <a:r>
              <a:rPr lang="es-AR" sz="2400" b="1"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Evangelio </a:t>
            </a:r>
            <a:r>
              <a:rPr lang="es-AR" sz="24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de </a:t>
            </a:r>
            <a:r>
              <a:rPr lang="es-AR" sz="2400" b="1"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Nuestro </a:t>
            </a:r>
            <a:r>
              <a:rPr lang="es-AR" sz="24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Señor Jesucristo según san </a:t>
            </a:r>
            <a:r>
              <a:rPr lang="es-AR" sz="2400" b="1"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Juan. </a:t>
            </a:r>
            <a:endParaRPr lang="es-AR" sz="2400" b="1"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35496" y="908719"/>
            <a:ext cx="5688632" cy="5707797"/>
          </a:xfrm>
        </p:spPr>
        <p:txBody>
          <a:bodyPr>
            <a:normAutofit fontScale="92500"/>
          </a:bodyPr>
          <a:lstStyle/>
          <a:p>
            <a:pPr marL="0" indent="0" algn="just">
              <a:buNone/>
            </a:pPr>
            <a:r>
              <a:rPr lang="es-AR" sz="2800" i="1" dirty="0" smtClean="0">
                <a:solidFill>
                  <a:schemeClr val="tx2">
                    <a:lumMod val="50000"/>
                  </a:schemeClr>
                </a:solidFill>
                <a:latin typeface="Comic Sans MS" panose="030F0702030302020204" pitchFamily="66" charset="0"/>
              </a:rPr>
              <a:t>Durante </a:t>
            </a:r>
            <a:r>
              <a:rPr lang="es-AR" sz="2800" i="1" dirty="0">
                <a:solidFill>
                  <a:schemeClr val="tx2">
                    <a:lumMod val="50000"/>
                  </a:schemeClr>
                </a:solidFill>
                <a:latin typeface="Comic Sans MS" panose="030F0702030302020204" pitchFamily="66" charset="0"/>
              </a:rPr>
              <a:t>la Última Cena, Jesús dijo a sus discípulos: “Todavía tengo muchas cosas que decirles, pero ustedes no las pueden comprender ahora. Cuando venga el Espíritu de la Verdad, él los introducirá en toda la verdad, porque no hablará por sí mismo, sino que dirá lo que ha oído y les anunciará lo que irá sucediendo. Él me glorificará, porque recibirá de lo mío y se lo anunciará a ustedes. Todo lo que es del Padre es mío. Por eso les digo: Recibirá de lo mío y se lo anunciará a ustedes</a:t>
            </a:r>
            <a:r>
              <a:rPr lang="es-AR" sz="2800" i="1" dirty="0" smtClean="0">
                <a:solidFill>
                  <a:schemeClr val="tx2">
                    <a:lumMod val="50000"/>
                  </a:schemeClr>
                </a:solidFill>
                <a:latin typeface="Comic Sans MS" panose="030F0702030302020204" pitchFamily="66" charset="0"/>
              </a:rPr>
              <a:t>”.</a:t>
            </a:r>
            <a:endParaRPr lang="es-AR" sz="2800" i="1" dirty="0">
              <a:solidFill>
                <a:schemeClr val="tx2">
                  <a:lumMod val="50000"/>
                </a:schemeClr>
              </a:solidFill>
              <a:latin typeface="Comic Sans MS" panose="030F0702030302020204" pitchFamily="66" charset="0"/>
            </a:endParaRPr>
          </a:p>
        </p:txBody>
      </p:sp>
      <p:sp>
        <p:nvSpPr>
          <p:cNvPr id="6" name="5 Rectángulo"/>
          <p:cNvSpPr/>
          <p:nvPr/>
        </p:nvSpPr>
        <p:spPr>
          <a:xfrm>
            <a:off x="3995936" y="6021288"/>
            <a:ext cx="4392488" cy="492443"/>
          </a:xfrm>
          <a:prstGeom prst="rect">
            <a:avLst/>
          </a:prstGeom>
        </p:spPr>
        <p:txBody>
          <a:bodyPr wrap="square">
            <a:spAutoFit/>
          </a:bodyPr>
          <a:lstStyle/>
          <a:p>
            <a:pPr algn="r"/>
            <a:r>
              <a:rPr lang="es-AR" sz="26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Palabra</a:t>
            </a:r>
            <a:r>
              <a:rPr lang="es-AR" sz="2600" b="1"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a:t>
            </a:r>
            <a:r>
              <a:rPr lang="es-AR" sz="26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del Señor.</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471"/>
          <a:stretch/>
        </p:blipFill>
        <p:spPr bwMode="auto">
          <a:xfrm>
            <a:off x="5826585" y="836712"/>
            <a:ext cx="3281919"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5826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30622"/>
            <a:ext cx="8229600" cy="562074"/>
          </a:xfrm>
        </p:spPr>
        <p:txBody>
          <a:bodyPr>
            <a:normAutofit fontScale="90000"/>
          </a:bodyPr>
          <a:lstStyle/>
          <a:p>
            <a:r>
              <a:rPr lang="es-AR"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¿Qué es una colecta?</a:t>
            </a:r>
            <a:endParaRPr lang="es-AR"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700457"/>
            <a:ext cx="2229013" cy="255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idx="1"/>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512" y="3501008"/>
            <a:ext cx="4512501"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79512" y="836712"/>
            <a:ext cx="8712968" cy="6278642"/>
          </a:xfrm>
          <a:prstGeom prst="rect">
            <a:avLst/>
          </a:prstGeom>
        </p:spPr>
        <p:txBody>
          <a:bodyPr wrap="square">
            <a:spAutoFit/>
          </a:bodyPr>
          <a:lstStyle/>
          <a:p>
            <a:pPr marL="457200" indent="-457200">
              <a:buFont typeface="Arial" panose="020B0604020202020204" pitchFamily="34" charset="0"/>
              <a:buChar char="•"/>
            </a:pPr>
            <a:r>
              <a:rPr lang="es-AR" sz="2600" i="1" dirty="0" smtClean="0">
                <a:solidFill>
                  <a:schemeClr val="accent1">
                    <a:lumMod val="50000"/>
                  </a:schemeClr>
                </a:solidFill>
                <a:latin typeface="Comic Sans MS" panose="030F0702030302020204" pitchFamily="66" charset="0"/>
              </a:rPr>
              <a:t>Nacen junto al cristianismo (Cf. Hch. 4,34 – 11,29)</a:t>
            </a:r>
          </a:p>
          <a:p>
            <a:pPr marL="457200" indent="-457200">
              <a:buFont typeface="Arial" panose="020B0604020202020204" pitchFamily="34" charset="0"/>
              <a:buChar char="•"/>
            </a:pPr>
            <a:r>
              <a:rPr lang="es-AR" sz="2600" i="1" dirty="0" smtClean="0">
                <a:solidFill>
                  <a:schemeClr val="accent1">
                    <a:lumMod val="50000"/>
                  </a:schemeClr>
                </a:solidFill>
                <a:latin typeface="Comic Sans MS" panose="030F0702030302020204" pitchFamily="66" charset="0"/>
              </a:rPr>
              <a:t>Son donaciones que los fieles entregan a pedido de la autoridad eclesiástica (c. 1266)</a:t>
            </a:r>
          </a:p>
          <a:p>
            <a:pPr marL="457200" indent="-457200">
              <a:buFont typeface="Arial" panose="020B0604020202020204" pitchFamily="34" charset="0"/>
              <a:buChar char="•"/>
            </a:pPr>
            <a:r>
              <a:rPr lang="es-AR" sz="2600" i="1" dirty="0" smtClean="0">
                <a:solidFill>
                  <a:schemeClr val="accent1">
                    <a:lumMod val="50000"/>
                  </a:schemeClr>
                </a:solidFill>
                <a:latin typeface="Comic Sans MS" panose="030F0702030302020204" pitchFamily="66" charset="0"/>
              </a:rPr>
              <a:t>El Derecho Canónico fija normas de carácter universal y establece principios generales.</a:t>
            </a:r>
          </a:p>
          <a:p>
            <a:endParaRPr lang="es-AR" sz="1600" i="1" dirty="0" smtClean="0">
              <a:latin typeface="Comic Sans MS" panose="030F0702030302020204" pitchFamily="66" charset="0"/>
            </a:endParaRPr>
          </a:p>
          <a:p>
            <a:r>
              <a:rPr lang="es-AR" sz="2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No es invento de los curas…</a:t>
            </a:r>
          </a:p>
          <a:p>
            <a:endParaRPr lang="es-AR" sz="2400" i="1" dirty="0" smtClean="0">
              <a:latin typeface="Comic Sans MS" panose="030F0702030302020204" pitchFamily="66" charset="0"/>
            </a:endParaRPr>
          </a:p>
          <a:p>
            <a:r>
              <a:rPr lang="es-AR" sz="2600" i="1" dirty="0" smtClean="0">
                <a:solidFill>
                  <a:schemeClr val="accent1">
                    <a:lumMod val="50000"/>
                  </a:schemeClr>
                </a:solidFill>
                <a:latin typeface="Comic Sans MS" panose="030F0702030302020204" pitchFamily="66" charset="0"/>
              </a:rPr>
              <a:t>1 Cor 16…</a:t>
            </a:r>
          </a:p>
          <a:p>
            <a:r>
              <a:rPr lang="es-AR" sz="2600" i="1" dirty="0" smtClean="0">
                <a:solidFill>
                  <a:schemeClr val="accent1">
                    <a:lumMod val="50000"/>
                  </a:schemeClr>
                </a:solidFill>
                <a:latin typeface="Comic Sans MS" panose="030F0702030302020204" pitchFamily="66" charset="0"/>
              </a:rPr>
              <a:t>Pensando:</a:t>
            </a:r>
          </a:p>
          <a:p>
            <a:pPr marL="457200" indent="-457200">
              <a:buFont typeface="Arial" panose="020B0604020202020204" pitchFamily="34" charset="0"/>
              <a:buChar char="•"/>
            </a:pPr>
            <a:r>
              <a:rPr lang="es-AR" sz="2600" i="1" dirty="0" smtClean="0">
                <a:solidFill>
                  <a:schemeClr val="accent1">
                    <a:lumMod val="50000"/>
                  </a:schemeClr>
                </a:solidFill>
                <a:latin typeface="Comic Sans MS" panose="030F0702030302020204" pitchFamily="66" charset="0"/>
              </a:rPr>
              <a:t>En las necesidades de la Evangelización.</a:t>
            </a:r>
          </a:p>
          <a:p>
            <a:pPr marL="457200" indent="-457200">
              <a:buFont typeface="Arial" panose="020B0604020202020204" pitchFamily="34" charset="0"/>
              <a:buChar char="•"/>
            </a:pPr>
            <a:r>
              <a:rPr lang="es-AR" sz="2600" i="1" dirty="0" smtClean="0">
                <a:solidFill>
                  <a:schemeClr val="accent1">
                    <a:lumMod val="50000"/>
                  </a:schemeClr>
                </a:solidFill>
                <a:latin typeface="Comic Sans MS" panose="030F0702030302020204" pitchFamily="66" charset="0"/>
              </a:rPr>
              <a:t>Los más pobres de las comunidades.</a:t>
            </a:r>
          </a:p>
          <a:p>
            <a:endParaRPr lang="es-AR" sz="2400" i="1" dirty="0" smtClean="0">
              <a:solidFill>
                <a:schemeClr val="accent1">
                  <a:lumMod val="50000"/>
                </a:schemeClr>
              </a:solidFill>
              <a:latin typeface="Comic Sans MS" panose="030F0702030302020204" pitchFamily="66" charset="0"/>
            </a:endParaRPr>
          </a:p>
          <a:p>
            <a:pPr algn="ctr"/>
            <a:r>
              <a:rPr lang="es-AR" sz="2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En la historia de la iglesia siempre tuvo un lugar importante dentro de las celebraciones litúrgicas.</a:t>
            </a:r>
          </a:p>
          <a:p>
            <a:endParaRPr lang="es-AR" sz="2400" dirty="0">
              <a:latin typeface="Comic Sans MS" panose="030F0702030302020204" pitchFamily="66" charset="0"/>
            </a:endParaRPr>
          </a:p>
        </p:txBody>
      </p:sp>
    </p:spTree>
    <p:extLst>
      <p:ext uri="{BB962C8B-B14F-4D97-AF65-F5344CB8AC3E}">
        <p14:creationId xmlns:p14="http://schemas.microsoft.com/office/powerpoint/2010/main" val="27350313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3" y="3996222"/>
            <a:ext cx="3176276" cy="286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7" y="3951785"/>
            <a:ext cx="4170993" cy="2933599"/>
          </a:xfrm>
          <a:prstGeom prst="rect">
            <a:avLst/>
          </a:prstGeom>
        </p:spPr>
      </p:pic>
      <p:sp>
        <p:nvSpPr>
          <p:cNvPr id="2" name="1 Título"/>
          <p:cNvSpPr>
            <a:spLocks noGrp="1"/>
          </p:cNvSpPr>
          <p:nvPr>
            <p:ph type="title"/>
          </p:nvPr>
        </p:nvSpPr>
        <p:spPr/>
        <p:txBody>
          <a:bodyPr>
            <a:normAutofit/>
          </a:bodyPr>
          <a:lstStyle/>
          <a:p>
            <a:r>
              <a:rPr lang="es-AR" sz="40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Los Fieles</a:t>
            </a:r>
            <a:endParaRPr lang="es-AR" sz="40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4" name="3 Marcador de contenido"/>
          <p:cNvSpPr>
            <a:spLocks noGrp="1"/>
          </p:cNvSpPr>
          <p:nvPr>
            <p:ph idx="1"/>
          </p:nvPr>
        </p:nvSpPr>
        <p:spPr/>
        <p:txBody>
          <a:bodyPr>
            <a:normAutofit/>
          </a:bodyPr>
          <a:lstStyle/>
          <a:p>
            <a:r>
              <a:rPr lang="es-AR" sz="2800" i="1" dirty="0">
                <a:solidFill>
                  <a:schemeClr val="accent1">
                    <a:lumMod val="50000"/>
                  </a:schemeClr>
                </a:solidFill>
                <a:latin typeface="Comic Sans MS" panose="030F0702030302020204" pitchFamily="66" charset="0"/>
              </a:rPr>
              <a:t>L</a:t>
            </a:r>
            <a:r>
              <a:rPr lang="es-AR" sz="2800" i="1" dirty="0" smtClean="0">
                <a:solidFill>
                  <a:schemeClr val="accent1">
                    <a:lumMod val="50000"/>
                  </a:schemeClr>
                </a:solidFill>
                <a:latin typeface="Comic Sans MS" panose="030F0702030302020204" pitchFamily="66" charset="0"/>
              </a:rPr>
              <a:t>a Iglesia puede solicitarles los bienes que necesita para sus propios fines (C. 1260)</a:t>
            </a:r>
          </a:p>
          <a:p>
            <a:r>
              <a:rPr lang="es-AR" sz="2800" i="1" dirty="0" smtClean="0">
                <a:solidFill>
                  <a:schemeClr val="accent1">
                    <a:lumMod val="50000"/>
                  </a:schemeClr>
                </a:solidFill>
                <a:latin typeface="Comic Sans MS" panose="030F0702030302020204" pitchFamily="66" charset="0"/>
              </a:rPr>
              <a:t>Tienen el deber de ayudar a la Iglesia en sus necesidades (C.222.1, 1261.2, 1262)</a:t>
            </a:r>
          </a:p>
          <a:p>
            <a:r>
              <a:rPr lang="es-AR" sz="2800" i="1" dirty="0" smtClean="0">
                <a:solidFill>
                  <a:schemeClr val="accent1">
                    <a:lumMod val="50000"/>
                  </a:schemeClr>
                </a:solidFill>
                <a:latin typeface="Comic Sans MS" panose="030F0702030302020204" pitchFamily="66" charset="0"/>
              </a:rPr>
              <a:t>Tienen la libertad para aportar bienes temporales (C. 1261.1)</a:t>
            </a:r>
            <a:endParaRPr lang="es-AR" sz="2800" i="1" dirty="0">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28709380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2" y="4745678"/>
            <a:ext cx="2374851" cy="213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44624"/>
            <a:ext cx="8229600" cy="792088"/>
          </a:xfrm>
        </p:spPr>
        <p:txBody>
          <a:bodyPr>
            <a:normAutofit/>
          </a:bodyPr>
          <a:lstStyle/>
          <a:p>
            <a:r>
              <a:rPr lang="es-AR" sz="3600"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¿La colecta es una limosna? </a:t>
            </a:r>
            <a:endParaRPr lang="es-AR" sz="3600"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251520" y="764704"/>
            <a:ext cx="8640960" cy="1008112"/>
          </a:xfrm>
        </p:spPr>
        <p:txBody>
          <a:bodyPr>
            <a:normAutofit/>
          </a:bodyPr>
          <a:lstStyle/>
          <a:p>
            <a:pPr marL="0" indent="0">
              <a:buNone/>
            </a:pPr>
            <a:r>
              <a:rPr lang="es-AR" sz="2800" i="1" dirty="0" smtClean="0">
                <a:solidFill>
                  <a:schemeClr val="accent1">
                    <a:lumMod val="50000"/>
                  </a:schemeClr>
                </a:solidFill>
                <a:latin typeface="Comic Sans MS" panose="030F0702030302020204" pitchFamily="66" charset="0"/>
              </a:rPr>
              <a:t>Limosna es la ayuda material que por caridad se da al prójimo necesitado.</a:t>
            </a:r>
          </a:p>
          <a:p>
            <a:pPr marL="0" indent="0">
              <a:buNone/>
            </a:pPr>
            <a:endParaRPr lang="es-AR" sz="2800" dirty="0">
              <a:solidFill>
                <a:schemeClr val="accent1">
                  <a:lumMod val="50000"/>
                </a:schemeClr>
              </a:solidFill>
              <a:latin typeface="Comic Sans MS" panose="030F0702030302020204" pitchFamily="66" charset="0"/>
            </a:endParaRPr>
          </a:p>
        </p:txBody>
      </p:sp>
      <p:sp>
        <p:nvSpPr>
          <p:cNvPr id="4" name="3 Rectángulo"/>
          <p:cNvSpPr/>
          <p:nvPr/>
        </p:nvSpPr>
        <p:spPr>
          <a:xfrm>
            <a:off x="197768" y="1668635"/>
            <a:ext cx="8766720" cy="1040285"/>
          </a:xfrm>
          <a:prstGeom prst="rect">
            <a:avLst/>
          </a:prstGeom>
        </p:spPr>
        <p:txBody>
          <a:bodyPr wrap="square">
            <a:spAutoFit/>
          </a:bodyPr>
          <a:lstStyle/>
          <a:p>
            <a:pPr lvl="0" algn="r">
              <a:spcBef>
                <a:spcPct val="20000"/>
              </a:spcBef>
            </a:pP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Lo que damos en Misa los domingos es una </a:t>
            </a:r>
          </a:p>
          <a:p>
            <a:pPr lvl="0" algn="r">
              <a:spcBef>
                <a:spcPct val="20000"/>
              </a:spcBef>
            </a:pP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ofrenda, algo que entregamos como don al Padre</a:t>
            </a:r>
            <a:r>
              <a:rPr lang="es-AR" sz="2800" i="1" dirty="0" smtClean="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a:t>
            </a:r>
            <a:endPar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endParaRPr>
          </a:p>
        </p:txBody>
      </p:sp>
      <p:sp>
        <p:nvSpPr>
          <p:cNvPr id="5" name="4 Rectángulo"/>
          <p:cNvSpPr/>
          <p:nvPr/>
        </p:nvSpPr>
        <p:spPr>
          <a:xfrm>
            <a:off x="323528" y="2748755"/>
            <a:ext cx="8388424" cy="1040285"/>
          </a:xfrm>
          <a:prstGeom prst="rect">
            <a:avLst/>
          </a:prstGeom>
        </p:spPr>
        <p:txBody>
          <a:bodyPr wrap="square">
            <a:spAutoFit/>
          </a:bodyPr>
          <a:lstStyle/>
          <a:p>
            <a:pPr lvl="0">
              <a:spcBef>
                <a:spcPct val="20000"/>
              </a:spcBef>
            </a:pPr>
            <a:r>
              <a:rPr lang="es-AR" sz="2800" dirty="0">
                <a:solidFill>
                  <a:srgbClr val="4F81BD">
                    <a:lumMod val="50000"/>
                  </a:srgbClr>
                </a:solidFill>
                <a:latin typeface="Comic Sans MS" panose="030F0702030302020204" pitchFamily="66" charset="0"/>
              </a:rPr>
              <a:t>…es parte de la liturgia de la Eucaristía</a:t>
            </a:r>
          </a:p>
          <a:p>
            <a:pPr lvl="0">
              <a:spcBef>
                <a:spcPct val="20000"/>
              </a:spcBef>
            </a:pPr>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Presentación </a:t>
            </a:r>
            <a:r>
              <a:rPr lang="es-AR" sz="28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de </a:t>
            </a:r>
            <a:r>
              <a:rPr lang="es-AR" sz="28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dones – colecta</a:t>
            </a:r>
            <a:r>
              <a:rPr lang="es-AR" sz="28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a:t>
            </a:r>
            <a:endParaRPr lang="es-AR" sz="20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7" name="6 Rectángulo"/>
          <p:cNvSpPr/>
          <p:nvPr/>
        </p:nvSpPr>
        <p:spPr>
          <a:xfrm>
            <a:off x="323528" y="4568465"/>
            <a:ext cx="5112568" cy="2172903"/>
          </a:xfrm>
          <a:prstGeom prst="rect">
            <a:avLst/>
          </a:prstGeom>
        </p:spPr>
        <p:txBody>
          <a:bodyPr wrap="square">
            <a:spAutoFit/>
          </a:bodyPr>
          <a:lstStyle/>
          <a:p>
            <a:pPr lvl="0" algn="ctr">
              <a:spcBef>
                <a:spcPct val="20000"/>
              </a:spcBef>
            </a:pPr>
            <a:r>
              <a:rPr lang="es-AR" sz="26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No es algo externo insertado ahí por conveniencia.</a:t>
            </a:r>
          </a:p>
          <a:p>
            <a:pPr lvl="0" algn="ctr">
              <a:spcBef>
                <a:spcPct val="20000"/>
              </a:spcBef>
            </a:pPr>
            <a:r>
              <a:rPr lang="es-AR" sz="26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No es solo una marera de juntar dinero para las necesidades de la Iglesia.</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187" y="3207537"/>
            <a:ext cx="2721301" cy="353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6700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123" y="3837384"/>
            <a:ext cx="33829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Autofit/>
          </a:bodyPr>
          <a:lstStyle/>
          <a:p>
            <a:r>
              <a:rPr lang="es-AR" sz="3600" i="1" dirty="0" smtClean="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rPr>
              <a:t>“…No es solo dar de lo mío, sino darme a mi mismo”.</a:t>
            </a:r>
            <a:endParaRPr lang="es-AR" sz="3600" i="1" dirty="0">
              <a:solidFill>
                <a:schemeClr val="accent2">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3" name="2 Marcador de contenido"/>
          <p:cNvSpPr>
            <a:spLocks noGrp="1"/>
          </p:cNvSpPr>
          <p:nvPr>
            <p:ph idx="1"/>
          </p:nvPr>
        </p:nvSpPr>
        <p:spPr>
          <a:xfrm>
            <a:off x="-36512" y="1672208"/>
            <a:ext cx="5976664" cy="1468760"/>
          </a:xfrm>
        </p:spPr>
        <p:txBody>
          <a:bodyPr>
            <a:normAutofit/>
          </a:bodyPr>
          <a:lstStyle/>
          <a:p>
            <a:pPr marL="274320" lvl="0" indent="-274320" algn="ctr">
              <a:spcBef>
                <a:spcPts val="600"/>
              </a:spcBef>
              <a:buClr>
                <a:srgbClr val="FE8637"/>
              </a:buClr>
              <a:buSzPct val="70000"/>
              <a:buNone/>
            </a:pP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 Cristo se dio por entero por nosotros.</a:t>
            </a:r>
          </a:p>
          <a:p>
            <a:pPr marL="274320" lvl="0" indent="-274320" algn="ctr">
              <a:spcBef>
                <a:spcPts val="600"/>
              </a:spcBef>
              <a:buClr>
                <a:srgbClr val="FE8637"/>
              </a:buClr>
              <a:buSzPct val="70000"/>
              <a:buNone/>
            </a:pPr>
            <a:r>
              <a:rPr lang="es-AR" sz="2400"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C</a:t>
            </a: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ada cristiano se une a Jesús, cuando</a:t>
            </a:r>
          </a:p>
          <a:p>
            <a:pPr marL="274320" lvl="0" indent="-274320" algn="ctr">
              <a:spcBef>
                <a:spcPts val="600"/>
              </a:spcBef>
              <a:buClr>
                <a:srgbClr val="FE8637"/>
              </a:buClr>
              <a:buSzPct val="70000"/>
              <a:buNone/>
            </a:pPr>
            <a:r>
              <a:rPr lang="es-AR" sz="2400"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se da a si mismo en la Colecta”.</a:t>
            </a: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274320" lvl="0" indent="-274320" algn="ctr">
              <a:spcBef>
                <a:spcPts val="600"/>
              </a:spcBef>
              <a:buClr>
                <a:srgbClr val="FE8637"/>
              </a:buClr>
              <a:buSzPct val="70000"/>
              <a:buNone/>
            </a:pPr>
            <a:endParaRPr lang="es-AR" sz="2400" i="1" dirty="0" smtClean="0">
              <a:solidFill>
                <a:schemeClr val="tx2">
                  <a:lumMod val="50000"/>
                </a:schemeClr>
              </a:solidFill>
              <a:latin typeface="Comic Sans MS" panose="030F0702030302020204" pitchFamily="66" charset="0"/>
            </a:endParaRPr>
          </a:p>
          <a:p>
            <a:pPr marL="0" indent="0">
              <a:buNone/>
            </a:pPr>
            <a:endParaRPr lang="es-AR" dirty="0"/>
          </a:p>
        </p:txBody>
      </p:sp>
      <p:sp>
        <p:nvSpPr>
          <p:cNvPr id="7" name="6 CuadroTexto"/>
          <p:cNvSpPr txBox="1"/>
          <p:nvPr/>
        </p:nvSpPr>
        <p:spPr>
          <a:xfrm>
            <a:off x="827584" y="3320988"/>
            <a:ext cx="4176464" cy="2677656"/>
          </a:xfrm>
          <a:prstGeom prst="rect">
            <a:avLst/>
          </a:prstGeom>
          <a:noFill/>
        </p:spPr>
        <p:txBody>
          <a:bodyPr wrap="square" rtlCol="0">
            <a:spAutoFit/>
          </a:bodyPr>
          <a:lstStyle/>
          <a:p>
            <a:pPr marL="274320" lvl="0" indent="-274320" algn="ctr">
              <a:spcBef>
                <a:spcPts val="600"/>
              </a:spcBef>
              <a:buClr>
                <a:srgbClr val="FE8637"/>
              </a:buClr>
              <a:buSzPct val="70000"/>
            </a:pP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Cuando el dar es </a:t>
            </a:r>
            <a:r>
              <a:rPr lang="es-AR" sz="2800" i="1" dirty="0" smtClean="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desinteresado  e </a:t>
            </a: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implica </a:t>
            </a:r>
            <a:r>
              <a:rPr lang="es-AR" sz="2800" i="1" dirty="0" smtClean="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 y compromete </a:t>
            </a: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al donante, </a:t>
            </a:r>
            <a:r>
              <a:rPr lang="es-AR" sz="2800" i="1" dirty="0" smtClean="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la </a:t>
            </a:r>
            <a:r>
              <a:rPr lang="es-AR" sz="2800" i="1" dirty="0">
                <a:solidFill>
                  <a:srgbClr val="C0504D">
                    <a:lumMod val="50000"/>
                  </a:srgbClr>
                </a:solidFill>
                <a:effectLst>
                  <a:outerShdw blurRad="38100" dist="38100" dir="2700000" algn="tl">
                    <a:srgbClr val="000000">
                      <a:alpha val="43137"/>
                    </a:srgbClr>
                  </a:outerShdw>
                </a:effectLst>
                <a:latin typeface="Comic Sans MS" panose="030F0702030302020204" pitchFamily="66" charset="0"/>
              </a:rPr>
              <a:t>ofrenda llega a su máxima expresión.</a:t>
            </a:r>
          </a:p>
        </p:txBody>
      </p:sp>
      <p:pic>
        <p:nvPicPr>
          <p:cNvPr id="4100" name="Picture 4" descr="D:\Mis Cosas\Mis imágenes\FANO\esp sto amor tr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628800"/>
            <a:ext cx="3060614" cy="47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88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872</TotalTime>
  <Words>2213</Words>
  <Application>Microsoft Office PowerPoint</Application>
  <PresentationFormat>Presentación en pantalla (4:3)</PresentationFormat>
  <Paragraphs>208</Paragraphs>
  <Slides>41</Slides>
  <Notes>1</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Tema de Office</vt:lpstr>
      <vt:lpstr>Taller de Animación Parroquial Espiritualidad de las Colectas Tiempos, Talentos y Bienes </vt:lpstr>
      <vt:lpstr>Oración del Congreso Eucarístico Nacional    Tucumán 2016  </vt:lpstr>
      <vt:lpstr>Presentación de PowerPoint</vt:lpstr>
      <vt:lpstr>Presentación de PowerPoint</vt:lpstr>
      <vt:lpstr>Evangelio de Nuestro Señor Jesucristo según san Juan. </vt:lpstr>
      <vt:lpstr>¿Qué es una colecta?</vt:lpstr>
      <vt:lpstr>Los Fieles</vt:lpstr>
      <vt:lpstr>¿La colecta es una limosna? </vt:lpstr>
      <vt:lpstr>“…No es solo dar de lo mío, sino darme a mi mismo”.</vt:lpstr>
      <vt:lpstr>Mediante la colecta los cristianos damos testimonio de desprendimiento y solidaridad.</vt:lpstr>
      <vt:lpstr>Presentación de PowerPoint</vt:lpstr>
      <vt:lpstr>Es expresión material de la comunión de los cristianos</vt:lpstr>
      <vt:lpstr>Mediante la colecta vivimos nuestra corresponsabilidad en la iglesia.</vt:lpstr>
      <vt:lpstr>La medida del dar</vt:lpstr>
      <vt:lpstr>Cualidades de la Colecta</vt:lpstr>
      <vt:lpstr>Clasificación de las Colectas</vt:lpstr>
      <vt:lpstr>Clasificación de las colectas imperadas</vt:lpstr>
      <vt:lpstr>Reflexionemos</vt:lpstr>
      <vt:lpstr>Tipos de Colecteros</vt:lpstr>
      <vt:lpstr>Presentación de PowerPoint</vt:lpstr>
      <vt:lpstr>Presentación de PowerPoint</vt:lpstr>
      <vt:lpstr>Presentación de PowerPoint</vt:lpstr>
      <vt:lpstr>Presentación de PowerPoint</vt:lpstr>
      <vt:lpstr>Presentación de PowerPoint</vt:lpstr>
      <vt:lpstr>Sugerencias Prácticas</vt:lpstr>
      <vt:lpstr>Presentación de PowerPoint</vt:lpstr>
      <vt:lpstr>Un desafío. Volver al estilo de las primeras comunidades</vt:lpstr>
      <vt:lpstr>Misión y Vocación de la Iglesia</vt:lpstr>
      <vt:lpstr>¿Cómo?</vt:lpstr>
      <vt:lpstr>Todos estamos llamados a ser Iglesia y todos somos importantes y responsables de su misión</vt:lpstr>
      <vt:lpstr>Presentación de PowerPoint</vt:lpstr>
      <vt:lpstr>Los Talentos</vt:lpstr>
      <vt:lpstr>Algunas cosas en las que tenemos que crecer</vt:lpstr>
      <vt:lpstr>El Tiempo</vt:lpstr>
      <vt:lpstr>Planificamos nuestra  vida,,,, </vt:lpstr>
      <vt:lpstr>El Dinero o Bienes</vt:lpstr>
      <vt:lpstr>Vivir la Corresponsabilidad</vt:lpstr>
      <vt:lpstr>Objetivo</vt:lpstr>
      <vt:lpstr>Propuesta</vt:lpstr>
      <vt:lpstr>Presentación de PowerPoint</vt:lpstr>
      <vt:lpstr>Oración a la Virgen de Itati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“Compartir:  Talentos, Tiempos y Dinero”.</dc:title>
  <dc:creator>Alumno</dc:creator>
  <cp:lastModifiedBy>Alumno</cp:lastModifiedBy>
  <cp:revision>73</cp:revision>
  <dcterms:created xsi:type="dcterms:W3CDTF">2016-02-15T17:36:42Z</dcterms:created>
  <dcterms:modified xsi:type="dcterms:W3CDTF">2016-05-18T03:20:44Z</dcterms:modified>
</cp:coreProperties>
</file>