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3" r:id="rId18"/>
    <p:sldId id="274" r:id="rId19"/>
    <p:sldId id="277" r:id="rId20"/>
    <p:sldId id="271" r:id="rId21"/>
    <p:sldId id="272" r:id="rId22"/>
    <p:sldId id="295" r:id="rId23"/>
    <p:sldId id="296" r:id="rId24"/>
    <p:sldId id="292" r:id="rId25"/>
    <p:sldId id="293" r:id="rId26"/>
    <p:sldId id="289" r:id="rId27"/>
    <p:sldId id="287" r:id="rId28"/>
    <p:sldId id="288" r:id="rId29"/>
    <p:sldId id="294" r:id="rId30"/>
    <p:sldId id="291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C3016A-5970-457B-9D90-C5E276B0479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F1C6F2-031D-4BDF-8977-0242CB929652}" type="datetimeFigureOut">
              <a:rPr lang="es-AR" smtClean="0"/>
              <a:t>02/07/2016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6005264" cy="1701552"/>
          </a:xfrm>
        </p:spPr>
        <p:txBody>
          <a:bodyPr>
            <a:normAutofit/>
          </a:bodyPr>
          <a:lstStyle/>
          <a:p>
            <a:pPr algn="ctr"/>
            <a:r>
              <a:rPr lang="es-A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Espacio de Misericordia</a:t>
            </a:r>
            <a:endParaRPr lang="es-A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6804248" cy="2354265"/>
          </a:xfrm>
        </p:spPr>
        <p:txBody>
          <a:bodyPr>
            <a:noAutofit/>
          </a:bodyPr>
          <a:lstStyle/>
          <a:p>
            <a:pPr algn="ctr"/>
            <a:r>
              <a:rPr lang="es-AR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EL CONSEJO DE </a:t>
            </a:r>
            <a:br>
              <a:rPr lang="es-AR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s-AR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ASUNTOS ECONÓMICOS PARROQUIAL</a:t>
            </a:r>
            <a:endParaRPr lang="es-AR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37112"/>
            <a:ext cx="5328593" cy="19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4392488" cy="5832648"/>
          </a:xfrm>
        </p:spPr>
        <p:txBody>
          <a:bodyPr>
            <a:normAutofit/>
          </a:bodyPr>
          <a:lstStyle/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Es fundamental definir bien la tarea, ya que es lo que le da sentido al grupo.</a:t>
            </a:r>
          </a:p>
          <a:p>
            <a:pPr marL="0" indent="0">
              <a:buNone/>
            </a:pP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…que todos los miembros sean conscientes de ello, la internalicen y asuman como propia.</a:t>
            </a:r>
          </a:p>
          <a:p>
            <a:pPr marL="0" indent="0">
              <a:buNone/>
            </a:pP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…tener los conocimientos y las capacidades necesarias para llevar adelante las tareas propuestas.</a:t>
            </a:r>
          </a:p>
          <a:p>
            <a:endParaRPr lang="es-AR" dirty="0"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11560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Formación del Equipo de Trabajo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8" b="98454" l="0" r="100000">
                        <a14:backgroundMark x1="23077" y1="36598" x2="25769" y2="29897"/>
                        <a14:backgroundMark x1="87308" y1="36598" x2="87308" y2="44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43778"/>
            <a:ext cx="4896544" cy="41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6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16" y="3613770"/>
            <a:ext cx="4766440" cy="334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2736304"/>
          </a:xfrm>
        </p:spPr>
        <p:txBody>
          <a:bodyPr>
            <a:normAutofit fontScale="92500" lnSpcReduction="20000"/>
          </a:bodyPr>
          <a:lstStyle/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Necesita contemplar la </a:t>
            </a:r>
            <a:r>
              <a:rPr lang="es-A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Dimensión Personal</a:t>
            </a:r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(Necesidades humanas y espirituales).</a:t>
            </a: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…</a:t>
            </a:r>
            <a:r>
              <a:rPr lang="es-A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la Dimensión grupal </a:t>
            </a:r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(dinámica de todo grupo que se conforma y lleva adelante una tarea).</a:t>
            </a: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…la </a:t>
            </a:r>
            <a:r>
              <a:rPr lang="es-A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Dimensión Técnica </a:t>
            </a:r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(capacidades y conocimientos para realizar las tareas).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57200"/>
            <a:ext cx="7992888" cy="811560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Formación del Equipo de Trabajo</a:t>
            </a:r>
            <a:endParaRPr lang="es-A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1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59" y="2132856"/>
            <a:ext cx="4406687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89240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Debe trabajar en forma articulada con el </a:t>
            </a:r>
            <a:r>
              <a:rPr lang="es-A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CPP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.</a:t>
            </a:r>
            <a:endParaRPr lang="es-AR" sz="2800" dirty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Capacidad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de trabajar con responsabilidad y  asumida con espíritu evangélico.</a:t>
            </a:r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Puede ser valioso el aporte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       de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fieles que no representen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                      a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un grupo, pero cuenten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                             con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experiencia pastoral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.</a:t>
            </a:r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No pueden integrar el </a:t>
            </a:r>
            <a:r>
              <a:rPr lang="es-A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CAEP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           parientes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del Sacerdote hasta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                        4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° grado de consanguineidad</a:t>
            </a:r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endParaRPr lang="es-AR" sz="2800" dirty="0">
              <a:solidFill>
                <a:srgbClr val="002060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7267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Sugerencias para integrar el CAEP</a:t>
            </a:r>
            <a:r>
              <a:rPr lang="es-A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620688"/>
            <a:ext cx="5903862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El Párroco</a:t>
            </a:r>
          </a:p>
          <a:p>
            <a:r>
              <a:rPr lang="es-AR" sz="30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Es </a:t>
            </a:r>
            <a:r>
              <a:rPr lang="es-AR" sz="3000" dirty="0">
                <a:solidFill>
                  <a:srgbClr val="002060"/>
                </a:solidFill>
                <a:latin typeface="Tempus Sans ITC" panose="04020404030D07020202" pitchFamily="82" charset="0"/>
              </a:rPr>
              <a:t>el </a:t>
            </a:r>
            <a:r>
              <a:rPr lang="es-AR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RESPONSABLE</a:t>
            </a:r>
            <a:r>
              <a:rPr lang="es-AR" sz="3000" dirty="0">
                <a:solidFill>
                  <a:srgbClr val="002060"/>
                </a:solidFill>
                <a:latin typeface="Tempus Sans ITC" panose="04020404030D07020202" pitchFamily="82" charset="0"/>
              </a:rPr>
              <a:t> de la administración de los bienes de la comunidad. </a:t>
            </a:r>
            <a:endParaRPr lang="es-AR" sz="3000" dirty="0" smtClean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r>
              <a:rPr lang="es-AR" sz="3000" dirty="0">
                <a:solidFill>
                  <a:srgbClr val="002060"/>
                </a:solidFill>
                <a:latin typeface="Tempus Sans ITC" panose="04020404030D07020202" pitchFamily="82" charset="0"/>
              </a:rPr>
              <a:t>Es el que </a:t>
            </a:r>
            <a:r>
              <a:rPr lang="es-A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PRESIDE</a:t>
            </a:r>
            <a:r>
              <a:rPr lang="es-AR" sz="30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  <a:r>
              <a:rPr lang="es-AR" sz="3000" dirty="0">
                <a:solidFill>
                  <a:srgbClr val="002060"/>
                </a:solidFill>
                <a:latin typeface="Tempus Sans ITC" panose="04020404030D07020202" pitchFamily="82" charset="0"/>
              </a:rPr>
              <a:t>el Consejo de Asuntos Económicos Parroquial</a:t>
            </a:r>
            <a:r>
              <a:rPr lang="es-AR" sz="30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. Lo hace </a:t>
            </a:r>
            <a:r>
              <a:rPr lang="es-AR" sz="3000" dirty="0">
                <a:solidFill>
                  <a:srgbClr val="002060"/>
                </a:solidFill>
                <a:latin typeface="Tempus Sans ITC" panose="04020404030D07020202" pitchFamily="82" charset="0"/>
              </a:rPr>
              <a:t>con diligencia de un </a:t>
            </a:r>
            <a:r>
              <a:rPr lang="es-AR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BUEN PADRE DE </a:t>
            </a:r>
            <a:r>
              <a:rPr lang="es-A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FAMILIA.</a:t>
            </a:r>
          </a:p>
          <a:p>
            <a:r>
              <a:rPr lang="es-AR" sz="3000" dirty="0">
                <a:solidFill>
                  <a:srgbClr val="002060"/>
                </a:solidFill>
                <a:latin typeface="Tempus Sans ITC" panose="04020404030D07020202" pitchFamily="82" charset="0"/>
              </a:rPr>
              <a:t>Constituye los equipos de </a:t>
            </a:r>
            <a:r>
              <a:rPr lang="es-AR" sz="30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trabajo. Articula las tareas.</a:t>
            </a:r>
          </a:p>
          <a:p>
            <a:r>
              <a:rPr lang="es-AR" sz="3000" dirty="0">
                <a:solidFill>
                  <a:srgbClr val="002060"/>
                </a:solidFill>
                <a:latin typeface="Tempus Sans ITC" panose="04020404030D07020202" pitchFamily="82" charset="0"/>
              </a:rPr>
              <a:t>Rol de “pastor</a:t>
            </a:r>
            <a:r>
              <a:rPr lang="es-AR" sz="30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”. Aporta una </a:t>
            </a:r>
            <a:r>
              <a:rPr lang="es-A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MIRADA INTEGRADORA</a:t>
            </a:r>
            <a:r>
              <a:rPr lang="es-AR" sz="30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de la economía y la pastoral parroquial.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739552"/>
          </a:xfrm>
        </p:spPr>
        <p:txBody>
          <a:bodyPr>
            <a:noAutofit/>
          </a:bodyPr>
          <a:lstStyle/>
          <a:p>
            <a:r>
              <a:rPr lang="es-A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Roles para fortalecer el equipo de trabajo</a:t>
            </a:r>
            <a:r>
              <a:rPr lang="es-AR" sz="3600" dirty="0" smtClean="0">
                <a:latin typeface="Tempus Sans ITC" panose="04020404030D07020202" pitchFamily="82" charset="0"/>
              </a:rPr>
              <a:t>.</a:t>
            </a:r>
            <a:endParaRPr lang="es-AR" sz="3600" dirty="0">
              <a:latin typeface="Tempus Sans ITC" panose="04020404030D07020202" pitchFamily="8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82" y="1150938"/>
            <a:ext cx="2665090" cy="55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0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19872" y="980728"/>
            <a:ext cx="5400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</a:t>
            </a:r>
            <a:r>
              <a:rPr lang="es-A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oordinador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Es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clave para integrar el grupo y orientarlo en la tarea. 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Debe tener claro la misión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para orientar al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equipo. 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Promueve la participación y la opinión de todos.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Colabora en la distribución de tareas y su ejecución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.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La mejor forma de coordinar es aquella que se adapta a la realidad del equipo.</a:t>
            </a:r>
            <a:endParaRPr lang="es-AR" sz="2800" dirty="0">
              <a:solidFill>
                <a:srgbClr val="002060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69168"/>
            <a:ext cx="8136904" cy="883568"/>
          </a:xfrm>
        </p:spPr>
        <p:txBody>
          <a:bodyPr>
            <a:noAutofit/>
          </a:bodyPr>
          <a:lstStyle/>
          <a:p>
            <a:r>
              <a:rPr lang="es-A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Roles para fortalecer el equipo de trabajo.</a:t>
            </a:r>
            <a:endParaRPr lang="es-AR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" b="99038" l="0" r="95885">
                        <a14:foregroundMark x1="59671" y1="11058" x2="68724" y2="481"/>
                        <a14:foregroundMark x1="81070" y1="93750" x2="79424" y2="98558"/>
                        <a14:foregroundMark x1="68313" y1="1442" x2="64609" y2="7212"/>
                        <a14:backgroundMark x1="4938" y1="61538" x2="1646" y2="73077"/>
                        <a14:backgroundMark x1="1646" y1="73077" x2="1646" y2="75962"/>
                        <a14:backgroundMark x1="37860" y1="61538" x2="44444" y2="62500"/>
                        <a14:backgroundMark x1="44444" y1="62500" x2="43621" y2="65385"/>
                        <a14:backgroundMark x1="43621" y1="65385" x2="45267" y2="66827"/>
                        <a14:backgroundMark x1="45267" y1="66827" x2="45267" y2="69231"/>
                        <a14:backgroundMark x1="67078" y1="93750" x2="67078" y2="98558"/>
                        <a14:backgroundMark x1="59671" y1="4808" x2="66667" y2="4808"/>
                        <a14:backgroundMark x1="66667" y1="4808" x2="59259" y2="12500"/>
                        <a14:backgroundMark x1="52263" y1="20673" x2="46091" y2="42308"/>
                        <a14:backgroundMark x1="31687" y1="16827" x2="28395" y2="12500"/>
                        <a14:backgroundMark x1="70782" y1="2404" x2="68313" y2="481"/>
                        <a14:backgroundMark x1="68313" y1="481" x2="65021" y2="5769"/>
                        <a14:backgroundMark x1="65432" y1="8173" x2="62551" y2="2404"/>
                        <a14:backgroundMark x1="62551" y1="2404" x2="61728" y2="10096"/>
                        <a14:backgroundMark x1="61728" y1="10096" x2="57202" y2="11058"/>
                        <a14:backgroundMark x1="57202" y1="11058" x2="70370" y2="1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563888" cy="388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01" y="1412776"/>
            <a:ext cx="391843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6264696" cy="554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>
                <a:latin typeface="Tempus Sans ITC" panose="04020404030D07020202" pitchFamily="82" charset="0"/>
              </a:rPr>
              <a:t>  </a:t>
            </a:r>
            <a:r>
              <a:rPr lang="es-A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Secretario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Colabora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con el coordinador y el párroco para 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elaborar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el temario de  la agenda.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Hace llegar la agenda a todos los miembros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del </a:t>
            </a:r>
            <a:r>
              <a:rPr lang="es-A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CAEP</a:t>
            </a:r>
            <a:r>
              <a:rPr lang="es-A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Recuerda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la reunión.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Toma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notas en las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reuniones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y elabora la s actas.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Prepara la reunión   (prevé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mate,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café, te, el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salón, etc. La idea es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cuidar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los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detalles de la logística)</a:t>
            </a:r>
            <a:endParaRPr lang="es-AR" sz="2800" dirty="0">
              <a:solidFill>
                <a:srgbClr val="002060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80920" cy="59553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s-AR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es-AR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es-A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Roles para fortalecer el equipo de trabajo</a:t>
            </a:r>
            <a:r>
              <a:rPr lang="es-AR" sz="36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latin typeface="Tempus Sans ITC" panose="04020404030D07020202" pitchFamily="82" charset="0"/>
              </a:rPr>
              <a:t>.</a:t>
            </a:r>
            <a:endParaRPr lang="es-AR" sz="2600" i="1" dirty="0">
              <a:solidFill>
                <a:srgbClr val="004A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5112568" cy="4831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Tesorero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Registrar 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los ingresos y egresos.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Llevar la caja de la parroquia.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Relacionarse con toda persona que se acerca a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la parroquia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por cuestiones administrativas.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Realizar los trámites administrativos.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Llevar el archivo de la documentación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57200"/>
            <a:ext cx="8208912" cy="739552"/>
          </a:xfrm>
        </p:spPr>
        <p:txBody>
          <a:bodyPr/>
          <a:lstStyle/>
          <a:p>
            <a:r>
              <a:rPr lang="es-A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Roles para fortalecer el equipo de trabajo</a:t>
            </a:r>
            <a:endParaRPr lang="es-A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23" l="0" r="100000">
                        <a14:foregroundMark x1="19457" y1="70614" x2="19910" y2="57018"/>
                        <a14:foregroundMark x1="37557" y1="35526" x2="29864" y2="37281"/>
                        <a14:foregroundMark x1="78281" y1="19298" x2="78733" y2="14474"/>
                        <a14:foregroundMark x1="67873" y1="14474" x2="67873" y2="21491"/>
                        <a14:foregroundMark x1="68326" y1="21491" x2="76018" y2="21491"/>
                        <a14:foregroundMark x1="89140" y1="50439" x2="83258" y2="53509"/>
                        <a14:foregroundMark x1="85973" y1="75877" x2="85973" y2="75877"/>
                        <a14:backgroundMark x1="10860" y1="68860" x2="9955" y2="65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98" y="1471099"/>
            <a:ext cx="4550084" cy="469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280920" cy="5688632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Contabilizar en planillas de mayores los registros del libro Caja, asegurándose de que no hay errores.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 Confeccionar los informes a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la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comunidad y al obispado.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Asistir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y orientar al Secretario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administrativo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Reparación , mantenimiento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y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cuidado de los bienes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parroquiales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Confeccionar el presupuesto de la parroquia.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Otras tareas: sueldos, seguros,                                 impuestos, tramites bancarios, etc.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667544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Tareas Contables</a:t>
            </a:r>
            <a:endParaRPr lang="es-AR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6875" l="382" r="100000">
                        <a14:backgroundMark x1="22519" y1="38021" x2="31298" y2="3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33"/>
          <a:stretch/>
        </p:blipFill>
        <p:spPr bwMode="auto">
          <a:xfrm>
            <a:off x="5220071" y="1628800"/>
            <a:ext cx="366477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8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1" b="98837" l="0" r="89796">
                        <a14:backgroundMark x1="33673" y1="40698" x2="45408" y2="37209"/>
                        <a14:backgroundMark x1="56633" y1="37209" x2="67857" y2="46124"/>
                        <a14:backgroundMark x1="40816" y1="16279" x2="43878" y2="23643"/>
                        <a14:backgroundMark x1="53571" y1="16279" x2="53571" y2="19380"/>
                        <a14:backgroundMark x1="69898" y1="20543" x2="63265" y2="20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7446"/>
            <a:ext cx="2734691" cy="359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688632"/>
          </a:xfrm>
        </p:spPr>
        <p:txBody>
          <a:bodyPr>
            <a:noAutofit/>
          </a:bodyPr>
          <a:lstStyle/>
          <a:p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Planificación, presupuestar (elaborar un presupuesto</a:t>
            </a:r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).</a:t>
            </a:r>
            <a:endParaRPr lang="es-AR" sz="2600" dirty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Registrar, cobrar, pagar, hacer tramites.</a:t>
            </a:r>
          </a:p>
          <a:p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Inventarios,( de bienes de la parroquia y casa parroquial, inventario personal del párroco o </a:t>
            </a:r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vicario).</a:t>
            </a:r>
            <a:endParaRPr lang="es-AR" sz="2600" dirty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Informar a la comunidad y al obispado </a:t>
            </a:r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(</a:t>
            </a:r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preparar  informes).</a:t>
            </a:r>
          </a:p>
          <a:p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Intendencia, mantenimiento y </a:t>
            </a:r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          cuidado de </a:t>
            </a:r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los </a:t>
            </a:r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bienes </a:t>
            </a:r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de la parroquia.</a:t>
            </a:r>
          </a:p>
          <a:p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Desarrollo de fondos. Idear y </a:t>
            </a:r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organizar,                                      cronogramas, </a:t>
            </a:r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coordinar. Fijar criterios comunes.</a:t>
            </a:r>
          </a:p>
          <a:p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Asesora en la adquisición o enajenación de bienes.</a:t>
            </a:r>
          </a:p>
          <a:p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Ordenamiento legal. Inmuebles, </a:t>
            </a:r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seguros, laboral</a:t>
            </a:r>
            <a:r>
              <a:rPr lang="es-AR" sz="2600" dirty="0">
                <a:solidFill>
                  <a:srgbClr val="002060"/>
                </a:solidFill>
                <a:latin typeface="Tempus Sans ITC" panose="04020404030D07020202" pitchFamily="82" charset="0"/>
              </a:rPr>
              <a:t>, voluntariados.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Tareas </a:t>
            </a:r>
            <a:r>
              <a:rPr lang="es-A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que </a:t>
            </a:r>
            <a:r>
              <a:rPr lang="es-A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debe desarrollar</a:t>
            </a:r>
            <a:endParaRPr lang="es-AR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-108520" y="1844825"/>
            <a:ext cx="9073008" cy="2736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“No </a:t>
            </a:r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importa que nombres pongamos </a:t>
            </a:r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para identificar </a:t>
            </a:r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los </a:t>
            </a:r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roles,                                   lo </a:t>
            </a:r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importante </a:t>
            </a:r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es </a:t>
            </a:r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que alguien </a:t>
            </a:r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                   haga cargo </a:t>
            </a:r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 </a:t>
            </a:r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las tareas </a:t>
            </a:r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descriptas “.</a:t>
            </a:r>
            <a:endParaRPr lang="es-A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61" y="4365327"/>
            <a:ext cx="28352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10" y="4535760"/>
            <a:ext cx="20732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3566" y="188640"/>
            <a:ext cx="1794338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257333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4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4824536" cy="28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980728"/>
            <a:ext cx="7283152" cy="2376263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La 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economía</a:t>
            </a:r>
            <a:r>
              <a:rPr lang="es-AR" sz="32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 debe ser pensada al 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servicio </a:t>
            </a:r>
            <a:r>
              <a:rPr lang="es-AR" sz="32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de la 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Evangelización</a:t>
            </a:r>
            <a:r>
              <a:rPr lang="es-AR" sz="32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.</a:t>
            </a:r>
          </a:p>
          <a:p>
            <a:r>
              <a:rPr lang="es-AR" sz="32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Es una 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tarea pastoral</a:t>
            </a:r>
            <a:r>
              <a:rPr lang="es-AR" sz="32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, no es solo técnica.</a:t>
            </a:r>
            <a:endParaRPr lang="es-AR" sz="3200" dirty="0">
              <a:solidFill>
                <a:schemeClr val="tx2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91816" y="116632"/>
            <a:ext cx="7164560" cy="1171600"/>
          </a:xfrm>
        </p:spPr>
        <p:txBody>
          <a:bodyPr>
            <a:noAutofit/>
          </a:bodyPr>
          <a:lstStyle/>
          <a:p>
            <a:pPr algn="ctr"/>
            <a: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Reforma Económica </a:t>
            </a:r>
            <a:b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y Renovación Pastoral</a:t>
            </a:r>
            <a:endParaRPr lang="es-AR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71737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5459625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Dios</a:t>
            </a:r>
            <a:r>
              <a:rPr lang="es-AR" sz="2800" i="1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 mismo nos pide que reveamos nuestro </a:t>
            </a:r>
            <a:r>
              <a:rPr lang="es-AR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modo de relacionarnos</a:t>
            </a:r>
            <a:r>
              <a:rPr lang="es-AR" sz="2800" i="1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 con los demás también como </a:t>
            </a: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comunidad </a:t>
            </a:r>
            <a:r>
              <a:rPr lang="es-AR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eclesial</a:t>
            </a:r>
            <a:r>
              <a:rPr lang="es-AR" sz="2800" i="1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6466"/>
            <a:ext cx="4968552" cy="348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268761"/>
            <a:ext cx="828092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900" dirty="0">
                <a:solidFill>
                  <a:srgbClr val="002060"/>
                </a:solidFill>
                <a:latin typeface="Tempus Sans ITC" panose="04020404030D07020202" pitchFamily="82" charset="0"/>
              </a:rPr>
              <a:t>Los integrantes del CAEP:</a:t>
            </a:r>
          </a:p>
          <a:p>
            <a:r>
              <a:rPr lang="es-AR" sz="29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…para </a:t>
            </a:r>
            <a:r>
              <a:rPr lang="es-AR" sz="2900" dirty="0">
                <a:solidFill>
                  <a:srgbClr val="002060"/>
                </a:solidFill>
                <a:latin typeface="Tempus Sans ITC" panose="04020404030D07020202" pitchFamily="82" charset="0"/>
              </a:rPr>
              <a:t>la realización de las tareas.</a:t>
            </a:r>
          </a:p>
          <a:p>
            <a:r>
              <a:rPr lang="es-AR" sz="29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…para </a:t>
            </a:r>
            <a:r>
              <a:rPr lang="es-AR" sz="2900" dirty="0">
                <a:solidFill>
                  <a:srgbClr val="002060"/>
                </a:solidFill>
                <a:latin typeface="Tempus Sans ITC" panose="04020404030D07020202" pitchFamily="82" charset="0"/>
              </a:rPr>
              <a:t>hacer más eficaz el trabajo .</a:t>
            </a:r>
          </a:p>
          <a:p>
            <a:r>
              <a:rPr lang="es-AR" sz="29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…para </a:t>
            </a:r>
            <a:r>
              <a:rPr lang="es-AR" sz="2900" dirty="0">
                <a:solidFill>
                  <a:srgbClr val="002060"/>
                </a:solidFill>
                <a:latin typeface="Tempus Sans ITC" panose="04020404030D07020202" pitchFamily="82" charset="0"/>
              </a:rPr>
              <a:t>una mejor organización económica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457200"/>
            <a:ext cx="8280920" cy="739552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¿Quiénes </a:t>
            </a:r>
            <a:r>
              <a:rPr lang="es-AR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deben administrar los </a:t>
            </a:r>
            <a:r>
              <a:rPr lang="es-A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fondos parroquiales?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44008" y="3453095"/>
            <a:ext cx="417646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9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</a:t>
            </a:r>
            <a:r>
              <a:rPr lang="es-AR" sz="29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Fortaleciendo </a:t>
            </a:r>
            <a:r>
              <a:rPr lang="es-AR" sz="29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la conciencia </a:t>
            </a:r>
            <a:r>
              <a:rPr lang="es-AR" sz="29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 </a:t>
            </a:r>
            <a:r>
              <a:rPr lang="es-AR" sz="29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que todos somos </a:t>
            </a:r>
            <a:r>
              <a:rPr lang="es-AR" sz="29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corresponsables </a:t>
            </a:r>
            <a:r>
              <a:rPr lang="es-AR" sz="29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del </a:t>
            </a:r>
            <a:r>
              <a:rPr lang="es-AR" sz="29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sostenimiento </a:t>
            </a:r>
            <a:r>
              <a:rPr lang="es-AR" sz="29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integral de la </a:t>
            </a:r>
            <a:r>
              <a:rPr lang="es-AR" sz="29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obra </a:t>
            </a:r>
            <a:r>
              <a:rPr lang="es-AR" sz="29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evangelizadora de la </a:t>
            </a:r>
            <a:r>
              <a:rPr lang="es-AR" sz="29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Iglesia”.</a:t>
            </a:r>
            <a:endParaRPr lang="es-AR" sz="29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38149" cy="36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8147248" cy="5760640"/>
          </a:xfrm>
        </p:spPr>
        <p:txBody>
          <a:bodyPr>
            <a:noAutofit/>
          </a:bodyPr>
          <a:lstStyle/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Se deben definir criterios claros de renovación, que determine la duración en la funciones y la manera en que se dará la renovación.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Es bueno que la renovación se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de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por partes y no a la totalidad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del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grupo.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Es conveniente que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convivan                                                 en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el tiempo (de 3 a 6 meses)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               quien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sale con quien entra.</a:t>
            </a:r>
          </a:p>
          <a:p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Se sugiere una duración de 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                                                          no </a:t>
            </a:r>
            <a:r>
              <a:rPr lang="es-AR" sz="2800" dirty="0">
                <a:solidFill>
                  <a:srgbClr val="002060"/>
                </a:solidFill>
                <a:latin typeface="Tempus Sans ITC" panose="04020404030D07020202" pitchFamily="82" charset="0"/>
              </a:rPr>
              <a:t>más de 3 (tres) años.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811560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Renovación del CAEP</a:t>
            </a:r>
          </a:p>
        </p:txBody>
      </p:sp>
    </p:spTree>
    <p:extLst>
      <p:ext uri="{BB962C8B-B14F-4D97-AF65-F5344CB8AC3E}">
        <p14:creationId xmlns:p14="http://schemas.microsoft.com/office/powerpoint/2010/main" val="20237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50" y="3926226"/>
            <a:ext cx="5006330" cy="291479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Reglas generales para una buena reunión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60397" y="148478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Usemos </a:t>
            </a: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agenda.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Tomemos </a:t>
            </a: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nota de lo que se </a:t>
            </a: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habla.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Agenda próxima </a:t>
            </a: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reunión.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Evaluemos la </a:t>
            </a: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reunión.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Participación activa sin </a:t>
            </a: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interrupciones.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Fijemos y respetemos </a:t>
            </a: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horarios.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3" b="97667" l="0" r="94898">
                        <a14:foregroundMark x1="39796" y1="14000" x2="46939" y2="17667"/>
                        <a14:foregroundMark x1="36735" y1="14000" x2="34354" y2="15333"/>
                        <a14:foregroundMark x1="32653" y1="22000" x2="31973" y2="27333"/>
                        <a14:foregroundMark x1="30952" y1="23333" x2="28912" y2="27667"/>
                        <a14:foregroundMark x1="6803" y1="86667" x2="7483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776439" cy="544522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19" y="344052"/>
            <a:ext cx="8424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600" b="1" dirty="0">
                <a:solidFill>
                  <a:schemeClr val="accent5">
                    <a:lumMod val="50000"/>
                  </a:schemeClr>
                </a:solidFill>
                <a:latin typeface="Tempus Sans ITC" panose="04020404030D07020202" pitchFamily="82" charset="0"/>
              </a:rPr>
              <a:t>Metas para lograr en las primeras reuniones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8349" y="1196752"/>
            <a:ext cx="549577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Conocernos.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Aprender </a:t>
            </a: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a trabajar como </a:t>
            </a: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equipo.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Establecer </a:t>
            </a: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como tomaremos las decisiones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Clarificar </a:t>
            </a: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los roles y tareas de cada </a:t>
            </a: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uno.</a:t>
            </a:r>
            <a:endParaRPr lang="es-AR" sz="3200" dirty="0">
              <a:solidFill>
                <a:schemeClr val="bg2">
                  <a:lumMod val="25000"/>
                </a:schemeClr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Establecer </a:t>
            </a: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reglas básicas de funcionamiento: asistencia, puntualidad, días y horarios, frecuencia y lugares, etc.</a:t>
            </a:r>
          </a:p>
        </p:txBody>
      </p:sp>
    </p:spTree>
    <p:extLst>
      <p:ext uri="{BB962C8B-B14F-4D97-AF65-F5344CB8AC3E}">
        <p14:creationId xmlns:p14="http://schemas.microsoft.com/office/powerpoint/2010/main" val="380969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453650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Este subsidio 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ofrece una 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ayuda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 sencilla pero eficaz para que la </a:t>
            </a:r>
            <a:r>
              <a:rPr lang="es-AR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Comunidad,</a:t>
            </a:r>
            <a:r>
              <a:rPr lang="es-AR" sz="3200" dirty="0" smtClean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 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que debe ser </a:t>
            </a:r>
            <a:r>
              <a:rPr lang="es-AR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casa y escuela de comunión”, </a:t>
            </a:r>
            <a:r>
              <a:rPr lang="es-AR" sz="3200" dirty="0" smtClean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con 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la 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“conversión pastoral”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 </a:t>
            </a:r>
            <a:r>
              <a:rPr lang="es-AR" sz="3200" dirty="0" smtClean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responda a la misión encomendada por Jesús, </a:t>
            </a:r>
            <a:r>
              <a:rPr lang="es-AR" sz="3200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secundando con hechos concretos, las mociones del Espíritu Santo a lo largo </a:t>
            </a:r>
            <a:r>
              <a:rPr lang="es-AR" sz="3200" dirty="0" smtClean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de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377">
            <a:off x="4751876" y="516932"/>
            <a:ext cx="3547464" cy="488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35896" y="5796553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solidFill>
                  <a:schemeClr val="tx2">
                    <a:lumMod val="75000"/>
                  </a:schemeClr>
                </a:solidFill>
                <a:latin typeface="Tempus Sans ITC" panose="04020404030D07020202" pitchFamily="82" charset="0"/>
              </a:rPr>
              <a:t>nuestra historia”.</a:t>
            </a:r>
          </a:p>
        </p:txBody>
      </p:sp>
    </p:spTree>
    <p:extLst>
      <p:ext uri="{BB962C8B-B14F-4D97-AF65-F5344CB8AC3E}">
        <p14:creationId xmlns:p14="http://schemas.microsoft.com/office/powerpoint/2010/main" val="138174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sz="34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latin typeface="Tempus Sans ITC" panose="04020404030D07020202" pitchFamily="82" charset="0"/>
                <a:ea typeface="+mj-ea"/>
                <a:cs typeface="+mj-cs"/>
              </a:rPr>
              <a:t/>
            </a:r>
            <a:br>
              <a:rPr lang="es-AR" sz="34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latin typeface="Tempus Sans ITC" panose="04020404030D07020202" pitchFamily="82" charset="0"/>
                <a:ea typeface="+mj-ea"/>
                <a:cs typeface="+mj-cs"/>
              </a:rPr>
            </a:b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19672" y="1447800"/>
            <a:ext cx="4781128" cy="2133600"/>
          </a:xfrm>
        </p:spPr>
        <p:txBody>
          <a:bodyPr>
            <a:noAutofit/>
          </a:bodyPr>
          <a:lstStyle/>
          <a:p>
            <a:r>
              <a:rPr lang="es-AR" sz="8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Inventario</a:t>
            </a:r>
            <a:endParaRPr lang="es-AR" sz="8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8388"/>
            <a:ext cx="4022973" cy="338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219256" cy="5229200"/>
          </a:xfrm>
        </p:spPr>
        <p:txBody>
          <a:bodyPr>
            <a:normAutofit/>
          </a:bodyPr>
          <a:lstStyle/>
          <a:p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Es requisito que se elabore un inventario y que se actualice periódicamente de los bienes propios de la Parroquia, que debe estar firmada por el párroco y guardado en el archivo de la misma y el del arzobispado.</a:t>
            </a:r>
          </a:p>
          <a:p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Este inventario debe distinguir lo                                                              que pertenece al párroco y lo que                                                                                pertenece a la parroquia.</a:t>
            </a:r>
          </a:p>
          <a:p>
            <a:r>
              <a:rPr lang="es-AR" sz="26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Se deben anotar los bienes muebles                                                            e inmuebles, los bienes sagrados, si                                                      hubiera patrimonio cultural y si se                                                     puede la tasación de los bienes más                                        importantes.</a:t>
            </a:r>
            <a:endParaRPr lang="es-AR" sz="2600" dirty="0">
              <a:solidFill>
                <a:srgbClr val="002060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57200"/>
            <a:ext cx="8280920" cy="955576"/>
          </a:xfrm>
        </p:spPr>
        <p:txBody>
          <a:bodyPr>
            <a:normAutofit/>
          </a:bodyPr>
          <a:lstStyle/>
          <a:p>
            <a: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Inventario Parroquial</a:t>
            </a:r>
            <a:endParaRPr lang="es-AR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73290"/>
            <a:ext cx="8568952" cy="598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3875"/>
            <a:ext cx="2301751" cy="8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" y="836712"/>
            <a:ext cx="87445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941711" cy="70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03648" y="1447800"/>
            <a:ext cx="4997152" cy="2133600"/>
          </a:xfrm>
        </p:spPr>
        <p:txBody>
          <a:bodyPr>
            <a:noAutofit/>
          </a:bodyPr>
          <a:lstStyle/>
          <a:p>
            <a:r>
              <a:rPr lang="es-AR" sz="7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Colectas Imperadas</a:t>
            </a:r>
            <a:endParaRPr lang="es-AR" sz="7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4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/>
          <a:stretch/>
        </p:blipFill>
        <p:spPr bwMode="auto">
          <a:xfrm>
            <a:off x="4687989" y="4509120"/>
            <a:ext cx="4132483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1" y="1353113"/>
            <a:ext cx="8496398" cy="2656390"/>
          </a:xfrm>
        </p:spPr>
        <p:txBody>
          <a:bodyPr>
            <a:normAutofit fontScale="92500"/>
          </a:bodyPr>
          <a:lstStyle/>
          <a:p>
            <a:r>
              <a:rPr lang="es-A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La organización económica </a:t>
            </a:r>
            <a:r>
              <a:rPr lang="es-AR" sz="36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debe estar </a:t>
            </a:r>
            <a:r>
              <a:rPr lang="es-A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interrelacionada y subordinada a la pastoral.</a:t>
            </a:r>
          </a:p>
          <a:p>
            <a:r>
              <a:rPr lang="es-AR" sz="36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Debe definir </a:t>
            </a:r>
            <a:r>
              <a:rPr lang="es-A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necesidades </a:t>
            </a:r>
            <a:r>
              <a:rPr lang="es-AR" sz="3600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y atender </a:t>
            </a:r>
            <a:r>
              <a:rPr lang="es-A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prioridades.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57200"/>
            <a:ext cx="6984776" cy="883568"/>
          </a:xfrm>
        </p:spPr>
        <p:txBody>
          <a:bodyPr>
            <a:normAutofit/>
          </a:bodyPr>
          <a:lstStyle/>
          <a:p>
            <a:pPr algn="l"/>
            <a: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Organización Parroquial</a:t>
            </a:r>
            <a:endParaRPr lang="es-AR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8716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59977"/>
              </p:ext>
            </p:extLst>
          </p:nvPr>
        </p:nvGraphicFramePr>
        <p:xfrm>
          <a:off x="395536" y="1209524"/>
          <a:ext cx="8205539" cy="5243812"/>
        </p:xfrm>
        <a:graphic>
          <a:graphicData uri="http://schemas.openxmlformats.org/drawingml/2006/table">
            <a:tbl>
              <a:tblPr/>
              <a:tblGrid>
                <a:gridCol w="2516907"/>
                <a:gridCol w="5688632"/>
              </a:tblGrid>
              <a:tr h="37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6 de enero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MISIONES EN ÁFRICA - Santa Sede - OMP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Viernes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25</a:t>
                      </a:r>
                      <a:r>
                        <a:rPr lang="es-ES" sz="17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 de Marzo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TIERRA SANTA - Santa Sede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Domingo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17 </a:t>
                      </a: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Abril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Jornada del Buen Pastor - Colaboración para el Fondo Solidario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Domingo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12</a:t>
                      </a:r>
                      <a:r>
                        <a:rPr lang="es-ES" sz="17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de </a:t>
                      </a: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junio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CÁRITAS</a:t>
                      </a:r>
                      <a:r>
                        <a:rPr lang="es-ES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 - CEA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Domingo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3 </a:t>
                      </a: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de julio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SERVICIO UNIVERSAL DE LA IGLESIA (Ex Óbolo de San Pedro)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Domingo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7de </a:t>
                      </a: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agosto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 Colecta </a:t>
                      </a:r>
                      <a:r>
                        <a:rPr lang="es-ES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Diocesana  Anual  Ñemuasâi del 1%. 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Domingo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11 </a:t>
                      </a: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de septiembre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MÁS POR MENOS </a:t>
                      </a:r>
                      <a:r>
                        <a:rPr lang="es-ES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- CEA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Domingo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9 </a:t>
                      </a: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de octubre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MISIONES PONTIFICIAS - Santa Sede - OMP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Domingo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6 </a:t>
                      </a: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de noviembre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Fides</a:t>
                      </a:r>
                      <a:r>
                        <a:rPr lang="es-ES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 - p/ Complemento del 36 % que debe realizar la Curia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Domingo </a:t>
                      </a:r>
                      <a:r>
                        <a:rPr lang="es-E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27 </a:t>
                      </a:r>
                      <a:r>
                        <a:rPr lang="es-E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de noviembre</a:t>
                      </a:r>
                      <a:endParaRPr lang="es-A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 Ayuda al  MIGRANTE - Santa Sede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empus Sans ITC" panose="04020404030D07020202" pitchFamily="82" charset="0"/>
                          <a:ea typeface="Times New Roman"/>
                        </a:rPr>
                        <a:t> </a:t>
                      </a:r>
                      <a:endParaRPr lang="es-AR" sz="1600" dirty="0">
                        <a:effectLst/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empus Sans ITC" panose="04020404030D07020202" pitchFamily="82" charset="0"/>
                          <a:ea typeface="Times New Roman"/>
                        </a:rPr>
                        <a:t>CONFERENCIA EPISCOPAL ARGENTINA</a:t>
                      </a:r>
                      <a:endParaRPr lang="es-A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600" b="1" i="1" dirty="0">
                <a:solidFill>
                  <a:srgbClr val="E077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+mj-ea"/>
                <a:cs typeface="+mj-cs"/>
              </a:rPr>
              <a:t>C</a:t>
            </a:r>
            <a:r>
              <a:rPr lang="es-AR" sz="3600" b="1" i="1" dirty="0" smtClean="0">
                <a:solidFill>
                  <a:srgbClr val="E077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+mj-ea"/>
                <a:cs typeface="+mj-cs"/>
              </a:rPr>
              <a:t>olectas Imperadas</a:t>
            </a:r>
            <a:endParaRPr lang="es-AR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424936" cy="30243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“En </a:t>
            </a:r>
            <a:r>
              <a:rPr lang="es-A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cada parroquia 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debe haber </a:t>
            </a:r>
            <a:r>
              <a:rPr lang="es-A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un Consejo de Asuntos Económicos, 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regido por </a:t>
            </a:r>
            <a:r>
              <a:rPr lang="es-A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el derecho 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canónico y </a:t>
            </a:r>
            <a:r>
              <a:rPr lang="es-A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por las normas dadas por el Obispo Diocesano , y en el cual los fieles, elegidos según esas normas, 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servirán </a:t>
            </a:r>
            <a:r>
              <a:rPr lang="es-A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 ayuda al párroco en la administración de los bienes de la parroquia, quedando firme lo prescripto en el can. </a:t>
            </a:r>
            <a:r>
              <a:rPr lang="es-AR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532</a:t>
            </a:r>
            <a:r>
              <a:rPr lang="es-A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”</a:t>
            </a:r>
            <a:endParaRPr lang="es-A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28656" cy="811560"/>
          </a:xfrm>
        </p:spPr>
        <p:txBody>
          <a:bodyPr>
            <a:normAutofit/>
          </a:bodyPr>
          <a:lstStyle/>
          <a:p>
            <a:pPr algn="ctr"/>
            <a: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Gran desafío</a:t>
            </a:r>
            <a:endParaRPr lang="es-AR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8716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1" y="4653136"/>
            <a:ext cx="535020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“La reforma económica de la Iglesia, ha de pasar necesariamente, por la conversión al Evangelio de Jesús” (</a:t>
            </a:r>
            <a:r>
              <a:rPr lang="es-AR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Doc</a:t>
            </a:r>
            <a:r>
              <a:rPr lang="es-AR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CEA NMA n.89).</a:t>
            </a:r>
            <a:endParaRPr lang="es-AR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8" b="100000" l="0" r="100000">
                        <a14:backgroundMark x1="49300" y1="31865" x2="57100" y2="31148"/>
                        <a14:backgroundMark x1="57100" y1="31148" x2="57100" y2="36270"/>
                        <a14:backgroundMark x1="86200" y1="82889" x2="99700" y2="80738"/>
                        <a14:backgroundMark x1="91200" y1="57377" x2="91200" y2="3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5" y="3717033"/>
            <a:ext cx="321820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6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4077072"/>
            <a:ext cx="6768752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Cada una de las personas debe conocer con claridad que es lo que tiene que hacer y estar en condiciones de hacerlo.</a:t>
            </a:r>
            <a:endParaRPr lang="es-A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955576"/>
          </a:xfrm>
        </p:spPr>
        <p:txBody>
          <a:bodyPr>
            <a:noAutofit/>
          </a:bodyPr>
          <a:lstStyle/>
          <a:p>
            <a:pPr algn="ctr"/>
            <a:r>
              <a:rPr lang="es-A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Pasar de un trabajo </a:t>
            </a:r>
            <a:r>
              <a:rPr lang="es-AR" sz="3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</a:t>
            </a:r>
            <a: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reactivo”</a:t>
            </a:r>
            <a:b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</a:br>
            <a:r>
              <a:rPr lang="es-A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a un trabajo </a:t>
            </a:r>
            <a:r>
              <a:rPr lang="es-A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</a:t>
            </a:r>
            <a:r>
              <a:rPr lang="es-AR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proactivo”.</a:t>
            </a:r>
            <a:endParaRPr lang="es-AR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4" y="1448377"/>
            <a:ext cx="3775478" cy="26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4896544" cy="5688632"/>
          </a:xfrm>
        </p:spPr>
        <p:txBody>
          <a:bodyPr>
            <a:normAutofit fontScale="92500" lnSpcReduction="10000"/>
          </a:bodyPr>
          <a:lstStyle/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Miembros integrados a la vida de la comunidad que trabajen en favor de esta.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Que comuniquen de manera clara y precisa lo que hacen, y lo importante que es para la evangelización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Que entiendan que el sostenimiento de la obra evangelizadora es responsabilidad de todos y no solamente del </a:t>
            </a:r>
            <a:r>
              <a:rPr lang="es-A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CAEP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.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Es importante que toda la comunidad valore la tarea que realice el </a:t>
            </a:r>
            <a:r>
              <a:rPr lang="es-A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CAEP</a:t>
            </a:r>
            <a:r>
              <a:rPr lang="es-AR" sz="28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811560"/>
          </a:xfrm>
        </p:spPr>
        <p:txBody>
          <a:bodyPr>
            <a:normAutofit/>
          </a:bodyPr>
          <a:lstStyle/>
          <a:p>
            <a:r>
              <a:rPr lang="es-AR" sz="3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Integración a la vida de la comunidad</a:t>
            </a:r>
            <a:r>
              <a:rPr lang="es-AR" sz="3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s-AR" sz="38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5894"/>
            <a:ext cx="3564408" cy="503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5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7956376" cy="5904656"/>
          </a:xfrm>
        </p:spPr>
        <p:txBody>
          <a:bodyPr>
            <a:normAutofit fontScale="92500" lnSpcReduction="20000"/>
          </a:bodyPr>
          <a:lstStyle/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Tomar consciencia de su importancia.</a:t>
            </a: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Debe ser fruto de un proceso, lleva tiempo, reflexión</a:t>
            </a:r>
            <a:r>
              <a:rPr lang="es-AR" sz="3200" dirty="0">
                <a:solidFill>
                  <a:srgbClr val="002060"/>
                </a:solidFill>
                <a:latin typeface="Tempus Sans ITC" panose="04020404030D07020202" pitchFamily="82" charset="0"/>
              </a:rPr>
              <a:t>, oración, elección, dedicación, capacitación y aprender de lo hecho.</a:t>
            </a:r>
            <a:endParaRPr lang="es-AR" sz="3200" dirty="0" smtClean="0">
              <a:solidFill>
                <a:srgbClr val="002060"/>
              </a:solidFill>
              <a:latin typeface="Tempus Sans ITC" panose="04020404030D07020202" pitchFamily="82" charset="0"/>
            </a:endParaRP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Existencia de estructuras.</a:t>
            </a: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Disponibilidad de talentos.</a:t>
            </a: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Cantidad de comunidades.</a:t>
            </a: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Antecedentes y necesidades                         Diocesanas.</a:t>
            </a: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La elección de sus integrantes                                         debe estar relacionada a las                                     funciones que tenga que                                                 realizar en el </a:t>
            </a:r>
            <a:r>
              <a:rPr lang="es-A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CAEP.</a:t>
            </a:r>
          </a:p>
          <a:p>
            <a:r>
              <a:rPr lang="es-AR" sz="3200" dirty="0" smtClean="0">
                <a:solidFill>
                  <a:srgbClr val="002060"/>
                </a:solidFill>
                <a:latin typeface="Tempus Sans ITC" panose="04020404030D07020202" pitchFamily="82" charset="0"/>
              </a:rPr>
              <a:t>Cuidado de los integrantes del </a:t>
            </a:r>
            <a:r>
              <a:rPr lang="es-A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CAEP.</a:t>
            </a:r>
            <a:endParaRPr lang="es-A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4016" y="-99392"/>
            <a:ext cx="8676456" cy="936104"/>
          </a:xfrm>
        </p:spPr>
        <p:txBody>
          <a:bodyPr>
            <a:noAutofit/>
          </a:bodyPr>
          <a:lstStyle/>
          <a:p>
            <a:r>
              <a:rPr lang="es-A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Aspectos a tener en cuenta para su creación</a:t>
            </a:r>
            <a:r>
              <a:rPr lang="es-AR" sz="3200" dirty="0" smtClean="0">
                <a:latin typeface="Tempus Sans ITC" panose="04020404030D07020202" pitchFamily="82" charset="0"/>
              </a:rPr>
              <a:t>. </a:t>
            </a:r>
            <a:endParaRPr lang="es-AR" sz="3200" dirty="0">
              <a:latin typeface="Tempus Sans ITC" panose="04020404030D07020202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82" b="100000" l="3518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464496" cy="53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74" y="1772816"/>
            <a:ext cx="3410744" cy="217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4653136"/>
            <a:ext cx="6923112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Proceso participativo por parte de los principales referentes de la comunidad.</a:t>
            </a:r>
            <a:endParaRPr lang="es-AR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811560"/>
          </a:xfrm>
        </p:spPr>
        <p:txBody>
          <a:bodyPr>
            <a:noAutofit/>
          </a:bodyPr>
          <a:lstStyle/>
          <a:p>
            <a:pPr algn="ctr"/>
            <a:r>
              <a:rPr lang="es-AR" sz="3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</a:t>
            </a:r>
            <a:r>
              <a:rPr lang="es-AR" sz="3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omo vamos a formar el equipo de trabajo</a:t>
            </a:r>
            <a:endParaRPr lang="es-AR" sz="3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5" name="4 Flecha curvada hacia abajo"/>
          <p:cNvSpPr/>
          <p:nvPr/>
        </p:nvSpPr>
        <p:spPr>
          <a:xfrm>
            <a:off x="3203848" y="1052736"/>
            <a:ext cx="1944216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6432">
            <a:off x="1293199" y="3115452"/>
            <a:ext cx="1974699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925">
            <a:off x="5337161" y="3321439"/>
            <a:ext cx="17256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60779" y="1268760"/>
            <a:ext cx="2215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Ver nuestra realidad</a:t>
            </a:r>
          </a:p>
          <a:p>
            <a:pPr algn="ctr"/>
            <a:r>
              <a:rPr lang="es-A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</a:t>
            </a:r>
            <a:r>
              <a:rPr lang="es-A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oncreta juntos</a:t>
            </a:r>
            <a:endParaRPr lang="es-A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064" y="126876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Plantearnos qué es lo que queremos y/o necesitamos como comunidad</a:t>
            </a:r>
            <a:endParaRPr lang="es-A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03849" y="3861048"/>
            <a:ext cx="210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Ir dando pasos concretos</a:t>
            </a:r>
            <a:endParaRPr lang="es-A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739552"/>
          </a:xfrm>
        </p:spPr>
        <p:txBody>
          <a:bodyPr>
            <a:normAutofit/>
          </a:bodyPr>
          <a:lstStyle/>
          <a:p>
            <a:pPr algn="ctr"/>
            <a:r>
              <a:rPr lang="es-AR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Formación del </a:t>
            </a:r>
            <a:r>
              <a:rPr lang="es-AR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Equipo de Trabajo</a:t>
            </a:r>
            <a:endParaRPr lang="es-AR" sz="4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148265" y="3933056"/>
            <a:ext cx="2592288" cy="25202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13" y="4539512"/>
            <a:ext cx="1694835" cy="18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2146090" y="5193196"/>
            <a:ext cx="985750" cy="5400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0" y="4515488"/>
            <a:ext cx="16954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85453"/>
            <a:ext cx="16954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2440" y="3072011"/>
            <a:ext cx="10239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89786" y="5147469"/>
            <a:ext cx="10239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79912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4912" y="112474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Agentes Pastorales con   visión de  conjunto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395536" y="4892967"/>
            <a:ext cx="1637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Delegado Movimiento</a:t>
            </a:r>
          </a:p>
          <a:p>
            <a:pPr algn="ctr"/>
            <a:r>
              <a:rPr lang="es-AR" dirty="0" smtClean="0"/>
              <a:t>……………….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6966520" y="4964975"/>
            <a:ext cx="1637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Catequesis</a:t>
            </a:r>
          </a:p>
          <a:p>
            <a:pPr algn="ctr"/>
            <a:r>
              <a:rPr lang="es-AR" dirty="0" smtClean="0"/>
              <a:t>Liturgia</a:t>
            </a:r>
          </a:p>
          <a:p>
            <a:pPr algn="ctr"/>
            <a:r>
              <a:rPr lang="es-AR" dirty="0" smtClean="0"/>
              <a:t>Misioneros</a:t>
            </a:r>
          </a:p>
          <a:p>
            <a:pPr algn="ctr"/>
            <a:r>
              <a:rPr lang="es-AR" dirty="0" smtClean="0"/>
              <a:t>Jóvenes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347864" y="4365104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</a:t>
            </a:r>
          </a:p>
          <a:p>
            <a:pPr algn="ctr"/>
            <a:r>
              <a:rPr lang="es-A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ASUNTOS </a:t>
            </a:r>
          </a:p>
          <a:p>
            <a:pPr algn="ctr"/>
            <a:r>
              <a:rPr lang="es-A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ECONÓMICOS  PARROQUIAL</a:t>
            </a:r>
            <a:endParaRPr lang="es-A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38" y="1746870"/>
            <a:ext cx="26463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51" y="877367"/>
            <a:ext cx="2667669" cy="381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1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1252</TotalTime>
  <Words>1504</Words>
  <Application>Microsoft Office PowerPoint</Application>
  <PresentationFormat>Presentación en pantalla (4:3)</PresentationFormat>
  <Paragraphs>158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Compuesto</vt:lpstr>
      <vt:lpstr>EL CONSEJO DE  ASUNTOS ECONÓMICOS PARROQUIAL</vt:lpstr>
      <vt:lpstr>Reforma Económica  y Renovación Pastoral</vt:lpstr>
      <vt:lpstr>Organización Parroquial</vt:lpstr>
      <vt:lpstr>Gran desafío</vt:lpstr>
      <vt:lpstr>Pasar de un trabajo “reactivo”  a un trabajo “proactivo”.</vt:lpstr>
      <vt:lpstr>Integración a la vida de la comunidad.</vt:lpstr>
      <vt:lpstr>Aspectos a tener en cuenta para su creación. </vt:lpstr>
      <vt:lpstr>Como vamos a formar el equipo de trabajo</vt:lpstr>
      <vt:lpstr>Formación del Equipo de Trabajo</vt:lpstr>
      <vt:lpstr>Formación del Equipo de Trabajo</vt:lpstr>
      <vt:lpstr>Formación del Equipo de Trabajo</vt:lpstr>
      <vt:lpstr>Sugerencias para integrar el CAEP </vt:lpstr>
      <vt:lpstr>Roles para fortalecer el equipo de trabajo.</vt:lpstr>
      <vt:lpstr>Roles para fortalecer el equipo de trabajo.</vt:lpstr>
      <vt:lpstr> Roles para fortalecer el equipo de trabajo.</vt:lpstr>
      <vt:lpstr>Roles para fortalecer el equipo de trabajo</vt:lpstr>
      <vt:lpstr>Tareas Contables</vt:lpstr>
      <vt:lpstr>Tareas que debe desarrollar</vt:lpstr>
      <vt:lpstr>Presentación de PowerPoint</vt:lpstr>
      <vt:lpstr>¿Quiénes deben administrar los fondos parroquiales?</vt:lpstr>
      <vt:lpstr>Renovación del CAEP</vt:lpstr>
      <vt:lpstr>Presentación de PowerPoint</vt:lpstr>
      <vt:lpstr>Presentación de PowerPoint</vt:lpstr>
      <vt:lpstr>Presentación de PowerPoint</vt:lpstr>
      <vt:lpstr>Inventario</vt:lpstr>
      <vt:lpstr>Inventario Parroquial</vt:lpstr>
      <vt:lpstr>Presentación de PowerPoint</vt:lpstr>
      <vt:lpstr>Presentación de PowerPoint</vt:lpstr>
      <vt:lpstr>Colectas Imperadas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CONSEJO DE  ASUNTOS ECONÓMICOS PARROQUIAL</dc:title>
  <dc:creator>Alumno</dc:creator>
  <cp:lastModifiedBy>Alumno</cp:lastModifiedBy>
  <cp:revision>88</cp:revision>
  <dcterms:created xsi:type="dcterms:W3CDTF">2014-11-15T13:44:55Z</dcterms:created>
  <dcterms:modified xsi:type="dcterms:W3CDTF">2016-07-03T03:44:29Z</dcterms:modified>
</cp:coreProperties>
</file>