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7" r:id="rId6"/>
    <p:sldId id="260" r:id="rId7"/>
    <p:sldId id="267" r:id="rId8"/>
    <p:sldId id="269" r:id="rId9"/>
    <p:sldId id="275" r:id="rId10"/>
    <p:sldId id="265" r:id="rId11"/>
    <p:sldId id="268" r:id="rId12"/>
    <p:sldId id="263" r:id="rId13"/>
    <p:sldId id="262" r:id="rId14"/>
    <p:sldId id="264" r:id="rId15"/>
    <p:sldId id="270" r:id="rId16"/>
    <p:sldId id="282" r:id="rId17"/>
    <p:sldId id="276" r:id="rId18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017E-65A0-420F-8165-E47B9412597B}" type="datetimeFigureOut">
              <a:rPr lang="es-AR" smtClean="0"/>
              <a:t>11/06/2016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3A80-B858-48EB-BE57-BD3ECC774F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45539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017E-65A0-420F-8165-E47B9412597B}" type="datetimeFigureOut">
              <a:rPr lang="es-AR" smtClean="0"/>
              <a:t>11/06/2016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3A80-B858-48EB-BE57-BD3ECC774F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95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017E-65A0-420F-8165-E47B9412597B}" type="datetimeFigureOut">
              <a:rPr lang="es-AR" smtClean="0"/>
              <a:t>11/06/2016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3A80-B858-48EB-BE57-BD3ECC774F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97440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017E-65A0-420F-8165-E47B9412597B}" type="datetimeFigureOut">
              <a:rPr lang="es-AR" smtClean="0"/>
              <a:t>11/06/2016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3A80-B858-48EB-BE57-BD3ECC774F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89707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017E-65A0-420F-8165-E47B9412597B}" type="datetimeFigureOut">
              <a:rPr lang="es-AR" smtClean="0"/>
              <a:t>11/06/2016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3A80-B858-48EB-BE57-BD3ECC774F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0045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017E-65A0-420F-8165-E47B9412597B}" type="datetimeFigureOut">
              <a:rPr lang="es-AR" smtClean="0"/>
              <a:t>11/06/2016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3A80-B858-48EB-BE57-BD3ECC774F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40439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017E-65A0-420F-8165-E47B9412597B}" type="datetimeFigureOut">
              <a:rPr lang="es-AR" smtClean="0"/>
              <a:t>11/06/2016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3A80-B858-48EB-BE57-BD3ECC774F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21914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017E-65A0-420F-8165-E47B9412597B}" type="datetimeFigureOut">
              <a:rPr lang="es-AR" smtClean="0"/>
              <a:t>11/06/2016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3A80-B858-48EB-BE57-BD3ECC774F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4417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017E-65A0-420F-8165-E47B9412597B}" type="datetimeFigureOut">
              <a:rPr lang="es-AR" smtClean="0"/>
              <a:t>11/06/2016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3A80-B858-48EB-BE57-BD3ECC774F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6661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017E-65A0-420F-8165-E47B9412597B}" type="datetimeFigureOut">
              <a:rPr lang="es-AR" smtClean="0"/>
              <a:t>11/06/2016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3A80-B858-48EB-BE57-BD3ECC774F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62215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017E-65A0-420F-8165-E47B9412597B}" type="datetimeFigureOut">
              <a:rPr lang="es-AR" smtClean="0"/>
              <a:t>11/06/2016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3A80-B858-48EB-BE57-BD3ECC774F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64596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C017E-65A0-420F-8165-E47B9412597B}" type="datetimeFigureOut">
              <a:rPr lang="es-AR" smtClean="0"/>
              <a:t>11/06/2016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A3A80-B858-48EB-BE57-BD3ECC774F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62709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8" r="1313" b="80915"/>
          <a:stretch/>
        </p:blipFill>
        <p:spPr bwMode="auto">
          <a:xfrm>
            <a:off x="0" y="20307"/>
            <a:ext cx="9146108" cy="23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5494">
            <a:off x="770401" y="5452844"/>
            <a:ext cx="562867" cy="140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0687">
            <a:off x="3731251" y="4219693"/>
            <a:ext cx="1440160" cy="11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39" y="4684160"/>
            <a:ext cx="1430215" cy="113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733">
            <a:off x="5750717" y="3808043"/>
            <a:ext cx="1457099" cy="115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18469">
            <a:off x="538339" y="4364387"/>
            <a:ext cx="1332796" cy="118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1545">
            <a:off x="4335916" y="3028361"/>
            <a:ext cx="1373580" cy="136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40857">
            <a:off x="2243356" y="3518534"/>
            <a:ext cx="1438552" cy="113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880320" y="5387975"/>
            <a:ext cx="6265788" cy="1470025"/>
          </a:xfrm>
        </p:spPr>
        <p:txBody>
          <a:bodyPr>
            <a:normAutofit fontScale="90000"/>
          </a:bodyPr>
          <a:lstStyle/>
          <a:p>
            <a:r>
              <a:rPr lang="es-AR" sz="7200" b="1" i="1" dirty="0" smtClean="0">
                <a:solidFill>
                  <a:schemeClr val="accent3">
                    <a:lumMod val="50000"/>
                  </a:schemeClr>
                </a:solidFill>
                <a:latin typeface="Brush Script MT" panose="03060802040406070304" pitchFamily="66" charset="0"/>
                <a:cs typeface="Arial" panose="020B0604020202020204" pitchFamily="34" charset="0"/>
              </a:rPr>
              <a:t>El camino andado….</a:t>
            </a:r>
            <a:endParaRPr lang="es-AR" sz="7200" b="1" i="1" dirty="0">
              <a:solidFill>
                <a:schemeClr val="accent3">
                  <a:lumMod val="50000"/>
                </a:schemeClr>
              </a:solidFill>
              <a:latin typeface="Brush Script MT" panose="03060802040406070304" pitchFamily="66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993" y="2758841"/>
            <a:ext cx="1646237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2172946"/>
            <a:ext cx="191452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5"/>
          <a:stretch/>
        </p:blipFill>
        <p:spPr bwMode="auto">
          <a:xfrm>
            <a:off x="1204738" y="2404995"/>
            <a:ext cx="6679630" cy="448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18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27" presetClass="emph" presetSubtype="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4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60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8" y="246063"/>
            <a:ext cx="4518025" cy="637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05797" y="2857699"/>
            <a:ext cx="6858000" cy="115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8078" y="1217616"/>
            <a:ext cx="76822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AR" sz="3000" b="1" i="1" dirty="0">
                <a:solidFill>
                  <a:prstClr val="black"/>
                </a:solidFill>
              </a:rPr>
              <a:t>Ordinarias</a:t>
            </a:r>
            <a:endParaRPr lang="es-AR" sz="3000" b="1" dirty="0">
              <a:solidFill>
                <a:prstClr val="black"/>
              </a:solidFill>
            </a:endParaRPr>
          </a:p>
          <a:p>
            <a:pPr lvl="0"/>
            <a:r>
              <a:rPr lang="es-AR" sz="3000" dirty="0">
                <a:solidFill>
                  <a:prstClr val="black"/>
                </a:solidFill>
              </a:rPr>
              <a:t>Destinadas al anuncio de la Palabra de Dios, celebración de los sacramentos, obras de caridad y sostenimiento de la parroquia.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8078" y="3404607"/>
            <a:ext cx="785532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AR" sz="3000" b="1" i="1" dirty="0">
                <a:solidFill>
                  <a:prstClr val="black"/>
                </a:solidFill>
              </a:rPr>
              <a:t>Extraordinarias o Imperadas</a:t>
            </a:r>
          </a:p>
          <a:p>
            <a:pPr lvl="0"/>
            <a:r>
              <a:rPr lang="es-AR" sz="3000" dirty="0">
                <a:solidFill>
                  <a:prstClr val="black"/>
                </a:solidFill>
              </a:rPr>
              <a:t>Destinadas a fines específicos. Cubren iniciativas caritativas y el anuncio  del evangelio. Se realizan en fechas fijadas.   Nadie esta eximido de realizarla y anunciarla a los fieles.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9" r="45840" b="93188"/>
          <a:stretch/>
        </p:blipFill>
        <p:spPr bwMode="auto">
          <a:xfrm>
            <a:off x="3381153" y="246063"/>
            <a:ext cx="1382233" cy="43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94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38936" y="2852935"/>
            <a:ext cx="6858000" cy="115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115619" y="972017"/>
            <a:ext cx="80283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AR" sz="3200" b="1" i="1" dirty="0">
                <a:solidFill>
                  <a:srgbClr val="EEECE1">
                    <a:lumMod val="10000"/>
                  </a:srgbClr>
                </a:solidFill>
              </a:rPr>
              <a:t>COLECTAS IMPERADAS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05211" y="1581029"/>
            <a:ext cx="80283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sz="2800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Pontificias: </a:t>
            </a:r>
          </a:p>
          <a:p>
            <a:pPr lvl="0"/>
            <a:r>
              <a:rPr lang="es-AR" sz="2800" dirty="0">
                <a:solidFill>
                  <a:prstClr val="black"/>
                </a:solidFill>
              </a:rPr>
              <a:t>Misiones al África, Tierra Santa, Jornada Mundial Misional, Ofrenda Universal de la Iglesia</a:t>
            </a:r>
            <a:r>
              <a:rPr lang="es-AR" sz="2800" dirty="0" smtClean="0">
                <a:solidFill>
                  <a:prstClr val="black"/>
                </a:solidFill>
              </a:rPr>
              <a:t>.</a:t>
            </a:r>
          </a:p>
          <a:p>
            <a:pPr lvl="0"/>
            <a:endParaRPr lang="es-AR" sz="2800" dirty="0">
              <a:solidFill>
                <a:prstClr val="black"/>
              </a:solidFill>
            </a:endParaRPr>
          </a:p>
          <a:p>
            <a:pPr lvl="0"/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Nacionales (CEA):</a:t>
            </a:r>
          </a:p>
          <a:p>
            <a:pPr lvl="0"/>
            <a:r>
              <a:rPr lang="es-AR" sz="2800" dirty="0">
                <a:solidFill>
                  <a:prstClr val="black"/>
                </a:solidFill>
              </a:rPr>
              <a:t>Caritas, Más por Menos, </a:t>
            </a:r>
            <a:r>
              <a:rPr lang="es-AR" sz="2800" dirty="0" smtClean="0">
                <a:solidFill>
                  <a:prstClr val="black"/>
                </a:solidFill>
              </a:rPr>
              <a:t>Inmigración, </a:t>
            </a:r>
            <a:r>
              <a:rPr lang="es-AR" sz="2800" dirty="0" err="1" smtClean="0">
                <a:solidFill>
                  <a:prstClr val="black"/>
                </a:solidFill>
              </a:rPr>
              <a:t>XI°</a:t>
            </a:r>
            <a:r>
              <a:rPr lang="es-AR" sz="2800" dirty="0" smtClean="0">
                <a:solidFill>
                  <a:prstClr val="black"/>
                </a:solidFill>
              </a:rPr>
              <a:t> CEN.</a:t>
            </a:r>
          </a:p>
          <a:p>
            <a:pPr lvl="0"/>
            <a:endParaRPr lang="es-AR" sz="2800" dirty="0">
              <a:solidFill>
                <a:prstClr val="black"/>
              </a:solidFill>
            </a:endParaRPr>
          </a:p>
          <a:p>
            <a:pPr lvl="0"/>
            <a:r>
              <a:rPr lang="es-AR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Diocesanas: </a:t>
            </a:r>
          </a:p>
          <a:p>
            <a:pPr lvl="0"/>
            <a:r>
              <a:rPr lang="es-AR" sz="2800" dirty="0">
                <a:solidFill>
                  <a:prstClr val="black"/>
                </a:solidFill>
              </a:rPr>
              <a:t>Jornada del Buen Pastor, FIDES, Ñemuasâi.</a:t>
            </a:r>
          </a:p>
          <a:p>
            <a:pPr lvl="0"/>
            <a:endParaRPr lang="es-AR" sz="2800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96" y="82790"/>
            <a:ext cx="142081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8932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51261" y="2825552"/>
            <a:ext cx="6858000" cy="115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19090" y="2151725"/>
            <a:ext cx="77768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AR" sz="4000" dirty="0" smtClean="0">
                <a:solidFill>
                  <a:srgbClr val="003300"/>
                </a:solidFill>
                <a:cs typeface="Calibri" pitchFamily="34" charset="0"/>
              </a:rPr>
              <a:t>Expresión </a:t>
            </a:r>
            <a:r>
              <a:rPr lang="es-ES" altLang="es-AR" sz="4000" dirty="0">
                <a:solidFill>
                  <a:srgbClr val="003300"/>
                </a:solidFill>
                <a:cs typeface="Calibri" pitchFamily="34" charset="0"/>
              </a:rPr>
              <a:t>de comunión y solidaridad con la obra evangelizadora de la Iglesia Correntina, </a:t>
            </a:r>
            <a:r>
              <a:rPr lang="es-ES" altLang="es-AR" sz="4000" b="1" i="1" dirty="0">
                <a:solidFill>
                  <a:srgbClr val="003300"/>
                </a:solidFill>
                <a:cs typeface="Calibri" pitchFamily="34" charset="0"/>
              </a:rPr>
              <a:t>por única vez en el año.</a:t>
            </a:r>
            <a:endParaRPr lang="es-AR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246063"/>
            <a:ext cx="4524375" cy="637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0" r="27440" b="92800"/>
          <a:stretch/>
        </p:blipFill>
        <p:spPr bwMode="auto">
          <a:xfrm>
            <a:off x="4720857" y="260648"/>
            <a:ext cx="871870" cy="459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5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61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38936" y="2857699"/>
            <a:ext cx="6858000" cy="115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246063"/>
            <a:ext cx="4524375" cy="637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" r="38496" b="80721"/>
          <a:stretch/>
        </p:blipFill>
        <p:spPr bwMode="auto">
          <a:xfrm>
            <a:off x="2320961" y="723014"/>
            <a:ext cx="2782668" cy="78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612"/>
            <a:ext cx="7578725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4" y="4509120"/>
            <a:ext cx="788352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4" y="5733257"/>
            <a:ext cx="8094834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7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4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000" autoRev="1" fill="remove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1000" autoRev="1" fill="remove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1000" autoRev="1" fill="remove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autoRev="1" fill="remove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500" autoRev="1" fill="remove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1500" autoRev="1" fill="remove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1500" autoRev="1" fill="remove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autoRev="1" fill="remove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246063"/>
            <a:ext cx="4524375" cy="637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08444" y="2897560"/>
            <a:ext cx="6858000" cy="115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3528" y="1798945"/>
            <a:ext cx="71287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sz="3200" b="1" i="1" dirty="0">
                <a:solidFill>
                  <a:srgbClr val="C0504D">
                    <a:lumMod val="50000"/>
                  </a:srgbClr>
                </a:solidFill>
              </a:rPr>
              <a:t>“Que cada uno dé conforme a lo que ha resuelto en su corazón, no de mala gana o por la fuerza, porque Dios ama al que da con alegría”  </a:t>
            </a:r>
            <a:r>
              <a:rPr lang="es-AR" sz="2800" b="1" i="1" dirty="0">
                <a:solidFill>
                  <a:srgbClr val="C0504D">
                    <a:lumMod val="50000"/>
                  </a:srgbClr>
                </a:solidFill>
              </a:rPr>
              <a:t>(2 </a:t>
            </a:r>
            <a:r>
              <a:rPr lang="es-AR" sz="2800" b="1" i="1" dirty="0" err="1">
                <a:solidFill>
                  <a:srgbClr val="C0504D">
                    <a:lumMod val="50000"/>
                  </a:srgbClr>
                </a:solidFill>
              </a:rPr>
              <a:t>Cor</a:t>
            </a:r>
            <a:r>
              <a:rPr lang="es-AR" sz="2800" b="1" i="1" dirty="0">
                <a:solidFill>
                  <a:srgbClr val="C0504D">
                    <a:lumMod val="50000"/>
                  </a:srgbClr>
                </a:solidFill>
              </a:rPr>
              <a:t> 9,7)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9" b="80745"/>
          <a:stretch/>
        </p:blipFill>
        <p:spPr bwMode="auto">
          <a:xfrm>
            <a:off x="5720316" y="260649"/>
            <a:ext cx="1143811" cy="122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577" y="1528672"/>
            <a:ext cx="8162925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0442"/>
            <a:ext cx="8047037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87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6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4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4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03439" y="2852935"/>
            <a:ext cx="6858000" cy="115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6063"/>
            <a:ext cx="4524375" cy="637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0"/>
          <a:stretch/>
        </p:blipFill>
        <p:spPr bwMode="auto">
          <a:xfrm>
            <a:off x="2051720" y="1531088"/>
            <a:ext cx="4524375" cy="507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95300"/>
            <a:ext cx="8102600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30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6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4000" fill="hold"/>
                                        <p:tgtEl>
                                          <p:spTgt spid="102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8" r="23768"/>
          <a:stretch/>
        </p:blipFill>
        <p:spPr bwMode="auto">
          <a:xfrm>
            <a:off x="395536" y="3068960"/>
            <a:ext cx="836802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49"/>
          <a:stretch/>
        </p:blipFill>
        <p:spPr bwMode="auto">
          <a:xfrm>
            <a:off x="-36512" y="1"/>
            <a:ext cx="9180512" cy="260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54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3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3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9"/>
          <a:stretch/>
        </p:blipFill>
        <p:spPr bwMode="auto">
          <a:xfrm>
            <a:off x="1763687" y="2132859"/>
            <a:ext cx="5616625" cy="472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r="72695" b="90992"/>
          <a:stretch/>
        </p:blipFill>
        <p:spPr bwMode="auto">
          <a:xfrm>
            <a:off x="0" y="-31158"/>
            <a:ext cx="2275367" cy="92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3" r="46810" b="60688"/>
          <a:stretch/>
        </p:blipFill>
        <p:spPr bwMode="auto">
          <a:xfrm>
            <a:off x="2275366" y="-27383"/>
            <a:ext cx="2551815" cy="92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1" r="24883" b="60688"/>
          <a:stretch/>
        </p:blipFill>
        <p:spPr bwMode="auto">
          <a:xfrm>
            <a:off x="4827178" y="-27384"/>
            <a:ext cx="2052000" cy="92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2" r="24883"/>
          <a:stretch/>
        </p:blipFill>
        <p:spPr bwMode="auto">
          <a:xfrm>
            <a:off x="0" y="893137"/>
            <a:ext cx="6868633" cy="123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7"/>
          <a:stretch/>
        </p:blipFill>
        <p:spPr bwMode="auto">
          <a:xfrm>
            <a:off x="6868632" y="-10920"/>
            <a:ext cx="2311879" cy="2143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35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03441" y="2825552"/>
            <a:ext cx="6858000" cy="115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60" y="116632"/>
            <a:ext cx="4205416" cy="315000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313">
            <a:off x="3375008" y="2447987"/>
            <a:ext cx="2920571" cy="372372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3255">
            <a:off x="732365" y="2798770"/>
            <a:ext cx="2910538" cy="347386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767497" y="404664"/>
            <a:ext cx="29728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6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2012</a:t>
            </a:r>
            <a:endParaRPr lang="es-AR" sz="6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900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38936" y="2852935"/>
            <a:ext cx="6858000" cy="115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309" y="3285899"/>
            <a:ext cx="4616549" cy="326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355976" y="624688"/>
            <a:ext cx="316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6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2013</a:t>
            </a:r>
            <a:endParaRPr lang="es-AR" sz="6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anose="03060802040406070304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4785">
            <a:off x="630776" y="376228"/>
            <a:ext cx="2843592" cy="4039073"/>
          </a:xfrm>
          <a:prstGeom prst="rect">
            <a:avLst/>
          </a:prstGeom>
          <a:noFill/>
          <a:ln w="9525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29842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12092" y="2852935"/>
            <a:ext cx="6858000" cy="115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997" y="48244"/>
            <a:ext cx="2581371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5440"/>
            <a:ext cx="2579884" cy="181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4600">
            <a:off x="3570155" y="1313423"/>
            <a:ext cx="1232243" cy="19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9565">
            <a:off x="107504" y="4365104"/>
            <a:ext cx="3419277" cy="239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3012"/>
            <a:ext cx="1215032" cy="193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04864"/>
            <a:ext cx="180498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40843"/>
            <a:ext cx="19272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256">
            <a:off x="4153315" y="4785615"/>
            <a:ext cx="12065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33055"/>
            <a:ext cx="2295940" cy="2603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177605" y="233323"/>
            <a:ext cx="1809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6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2014</a:t>
            </a:r>
            <a:endParaRPr lang="es-AR" sz="6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66692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8048"/>
            <a:ext cx="1149119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64" y="575720"/>
            <a:ext cx="329565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E:\iberia\afiche A3 volante gral x2000 115 4-0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7926">
            <a:off x="3307431" y="1108268"/>
            <a:ext cx="3398751" cy="48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012160" y="5281070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2015</a:t>
            </a:r>
            <a:endParaRPr lang="es-AR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65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8640"/>
            <a:ext cx="4515665" cy="637884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38936" y="2852936"/>
            <a:ext cx="6858000" cy="115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37144" y="1628800"/>
            <a:ext cx="6768752" cy="465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AR" sz="2600" i="1" dirty="0">
                <a:solidFill>
                  <a:srgbClr val="003300"/>
                </a:solidFill>
              </a:rPr>
              <a:t>No es invento de los curas</a:t>
            </a:r>
            <a:r>
              <a:rPr lang="es-AR" sz="2600" i="1" dirty="0">
                <a:solidFill>
                  <a:prstClr val="black"/>
                </a:solidFill>
              </a:rPr>
              <a:t>…</a:t>
            </a:r>
          </a:p>
          <a:p>
            <a:pPr marL="342900" lvl="0" indent="-342900">
              <a:spcBef>
                <a:spcPct val="20000"/>
              </a:spcBef>
            </a:pPr>
            <a:endParaRPr lang="es-AR" sz="2600" i="1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</a:pPr>
            <a:r>
              <a:rPr lang="es-AR" sz="2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s-AR" sz="2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</a:t>
            </a:r>
            <a:r>
              <a:rPr lang="es-AR" sz="2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16…</a:t>
            </a:r>
            <a:endParaRPr lang="es-AR" sz="2600" i="1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</a:pPr>
            <a:r>
              <a:rPr lang="es-AR" sz="2600" i="1" dirty="0">
                <a:solidFill>
                  <a:srgbClr val="003300"/>
                </a:solidFill>
              </a:rPr>
              <a:t>Pensando: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es-AR" sz="2600" i="1" dirty="0">
                <a:solidFill>
                  <a:srgbClr val="003300"/>
                </a:solidFill>
              </a:rPr>
              <a:t>En las necesidades de la Evangelización.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es-AR" sz="2600" i="1" dirty="0">
                <a:solidFill>
                  <a:srgbClr val="003300"/>
                </a:solidFill>
              </a:rPr>
              <a:t>Los más pobres de las comunidades.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ü"/>
            </a:pPr>
            <a:endParaRPr lang="es-AR" sz="2600" i="1" dirty="0">
              <a:solidFill>
                <a:prstClr val="black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es-AR" sz="2600" i="1" dirty="0">
                <a:solidFill>
                  <a:srgbClr val="C0504D">
                    <a:lumMod val="50000"/>
                  </a:srgbClr>
                </a:solidFill>
              </a:rPr>
              <a:t>   </a:t>
            </a:r>
            <a:r>
              <a:rPr lang="es-AR" sz="2600" i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la historia de la iglesia siempre tuvo un lugar importante dentro de las celebraciones litúrgicas.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44" b="92954"/>
          <a:stretch/>
        </p:blipFill>
        <p:spPr bwMode="auto">
          <a:xfrm>
            <a:off x="1761328" y="188640"/>
            <a:ext cx="1109463" cy="44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4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9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8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8" y="246063"/>
            <a:ext cx="4518025" cy="637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38936" y="2852936"/>
            <a:ext cx="6858000" cy="115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8987" y="714060"/>
            <a:ext cx="7776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“…No es solo dar de lo mío, sino darme a mi mismo”.</a:t>
            </a:r>
            <a:endParaRPr lang="es-AR" sz="2800" dirty="0"/>
          </a:p>
        </p:txBody>
      </p:sp>
      <p:sp>
        <p:nvSpPr>
          <p:cNvPr id="3" name="2 Rectángulo"/>
          <p:cNvSpPr/>
          <p:nvPr/>
        </p:nvSpPr>
        <p:spPr>
          <a:xfrm>
            <a:off x="56917" y="3053162"/>
            <a:ext cx="75772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A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 dar es desinteresado e implica y compromete al donante, la ofrenda llega a su máxima expresión.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0" y="1668167"/>
            <a:ext cx="75414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A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Cristo se dio por entero por nosotros</a:t>
            </a:r>
            <a:r>
              <a:rPr lang="es-AR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Cada </a:t>
            </a:r>
            <a:r>
              <a:rPr lang="es-A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cristiano se une a Jesús, </a:t>
            </a:r>
            <a:r>
              <a:rPr lang="es-AR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 se </a:t>
            </a:r>
            <a:r>
              <a:rPr lang="es-A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a si mismo en la Colecta”.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1927" y="4518898"/>
            <a:ext cx="75414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AR" sz="28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Mediante la colecta los cristianos podemos dar testimonio de desprendimiento y solidaridad.</a:t>
            </a:r>
            <a:endParaRPr lang="es-AR" sz="1400" dirty="0"/>
          </a:p>
        </p:txBody>
      </p:sp>
      <p:sp>
        <p:nvSpPr>
          <p:cNvPr id="6" name="5 Rectángulo"/>
          <p:cNvSpPr/>
          <p:nvPr/>
        </p:nvSpPr>
        <p:spPr>
          <a:xfrm>
            <a:off x="17892" y="5473005"/>
            <a:ext cx="75056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A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…mostrarle al mundo que lo material no es lo más importante, y que el Amor se concreta en generosidad y solidaridad.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6" b="93521"/>
          <a:stretch/>
        </p:blipFill>
        <p:spPr bwMode="auto">
          <a:xfrm>
            <a:off x="2312987" y="246064"/>
            <a:ext cx="1110697" cy="41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439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40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00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38935" y="2852936"/>
            <a:ext cx="6858000" cy="115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8" y="246063"/>
            <a:ext cx="4518025" cy="637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3791942"/>
            <a:ext cx="7560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A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Mediante la colecta vivimos nuestra corresponsabilidad en la iglesia</a:t>
            </a:r>
            <a:r>
              <a:rPr lang="es-AR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AR" sz="3600" i="1" dirty="0"/>
          </a:p>
        </p:txBody>
      </p:sp>
      <p:sp>
        <p:nvSpPr>
          <p:cNvPr id="2" name="1 Rectángulo"/>
          <p:cNvSpPr/>
          <p:nvPr/>
        </p:nvSpPr>
        <p:spPr>
          <a:xfrm>
            <a:off x="179512" y="476672"/>
            <a:ext cx="74888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A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…no es un simple deber moral, es la diferencia entre </a:t>
            </a:r>
            <a:r>
              <a:rPr lang="es-AR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beneficencia</a:t>
            </a:r>
            <a:r>
              <a:rPr lang="es-A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sentimiento humano que nos mueve a ayudar a quien necesita; y </a:t>
            </a:r>
            <a:r>
              <a:rPr lang="es-AR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caridad</a:t>
            </a:r>
            <a:r>
              <a:rPr lang="es-A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“sacramento de la presencia de Cristo entre nosotros”.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9512" y="2689488"/>
            <a:ext cx="756054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A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expresión material de la comunión </a:t>
            </a:r>
            <a:r>
              <a:rPr lang="es-AR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s-A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</a:t>
            </a:r>
            <a:r>
              <a:rPr lang="es-AR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cristianos</a:t>
            </a:r>
            <a:r>
              <a:rPr lang="es-A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que </a:t>
            </a:r>
            <a:r>
              <a:rPr lang="es-AR" sz="30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es-AR" sz="3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vive </a:t>
            </a:r>
            <a:r>
              <a:rPr lang="es-AR" sz="30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desde </a:t>
            </a:r>
            <a:r>
              <a:rPr lang="es-AR" sz="3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 material</a:t>
            </a:r>
            <a:r>
              <a:rPr lang="es-AR" sz="30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AR" sz="2800" i="1" dirty="0"/>
          </a:p>
        </p:txBody>
      </p:sp>
    </p:spTree>
    <p:extLst>
      <p:ext uri="{BB962C8B-B14F-4D97-AF65-F5344CB8AC3E}">
        <p14:creationId xmlns:p14="http://schemas.microsoft.com/office/powerpoint/2010/main" val="68154856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000"/>
                            </p:stCondLst>
                            <p:childTnLst>
                              <p:par>
                                <p:cTn id="32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00"/>
                            </p:stCondLst>
                            <p:childTnLst>
                              <p:par>
                                <p:cTn id="38" presetID="27" presetClass="emph" presetSubtype="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000"/>
                            </p:stCondLst>
                            <p:childTnLst>
                              <p:par>
                                <p:cTn id="44" presetID="27" presetClass="emph" presetSubtype="0" fill="remove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246063"/>
            <a:ext cx="4524375" cy="637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43335" y="2852936"/>
            <a:ext cx="6858000" cy="115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95535" y="260647"/>
            <a:ext cx="74888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AR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CUALIDADES DE LA COLECTA</a:t>
            </a:r>
            <a:endParaRPr lang="es-AR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51520" y="973176"/>
            <a:ext cx="77768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sz="30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Consciente:</a:t>
            </a:r>
            <a:r>
              <a:rPr lang="es-AR" sz="3000" dirty="0">
                <a:solidFill>
                  <a:srgbClr val="003300"/>
                </a:solidFill>
              </a:rPr>
              <a:t> tiene que ser el fruto de un compromiso interior.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22193" y="2204864"/>
            <a:ext cx="74888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AR" sz="30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Proporcionada:</a:t>
            </a:r>
            <a:r>
              <a:rPr lang="es-AR" sz="3000" dirty="0">
                <a:solidFill>
                  <a:srgbClr val="003300"/>
                </a:solidFill>
              </a:rPr>
              <a:t> La medida de la ofrenda está dada por las posibilidades y la conciencia de cada uno. Solamente uno mismo puede saber lo que tiene y lo que puede dar…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51520" y="4395663"/>
            <a:ext cx="74888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AR" sz="30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Constante:</a:t>
            </a:r>
            <a:r>
              <a:rPr lang="es-AR" sz="3000" dirty="0">
                <a:solidFill>
                  <a:srgbClr val="003300"/>
                </a:solidFill>
              </a:rPr>
              <a:t> Los beneficios que la  Iglesia nos ofrece   (sacramentos, caridad, catequesis…) son constantes. Así como también lo son sus necesidades.</a:t>
            </a:r>
          </a:p>
        </p:txBody>
      </p:sp>
    </p:spTree>
    <p:extLst>
      <p:ext uri="{BB962C8B-B14F-4D97-AF65-F5344CB8AC3E}">
        <p14:creationId xmlns:p14="http://schemas.microsoft.com/office/powerpoint/2010/main" val="269281193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6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6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455</Words>
  <Application>Microsoft Office PowerPoint</Application>
  <PresentationFormat>Presentación en pantalla (4:3)</PresentationFormat>
  <Paragraphs>40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Tema de Office</vt:lpstr>
      <vt:lpstr>El camino andado….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Nuestro caminar….</dc:title>
  <dc:creator>Alumno</dc:creator>
  <cp:lastModifiedBy>Asus</cp:lastModifiedBy>
  <cp:revision>59</cp:revision>
  <dcterms:created xsi:type="dcterms:W3CDTF">2015-05-08T22:49:12Z</dcterms:created>
  <dcterms:modified xsi:type="dcterms:W3CDTF">2016-06-11T19:44:09Z</dcterms:modified>
</cp:coreProperties>
</file>